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258" r:id="rId4"/>
    <p:sldId id="259" r:id="rId5"/>
    <p:sldId id="260" r:id="rId6"/>
    <p:sldId id="262" r:id="rId7"/>
    <p:sldId id="263" r:id="rId8"/>
    <p:sldId id="264" r:id="rId9"/>
    <p:sldId id="267" r:id="rId10"/>
    <p:sldId id="268" r:id="rId11"/>
    <p:sldId id="269" r:id="rId12"/>
    <p:sldId id="270" r:id="rId13"/>
    <p:sldId id="27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Montserrat ExtraLight" panose="00000300000000000000" pitchFamily="2" charset="0"/>
      <p:regular r:id="rId26"/>
      <p:bold r:id="rId27"/>
      <p:italic r:id="rId28"/>
      <p:boldItalic r:id="rId29"/>
    </p:embeddedFont>
    <p:embeddedFont>
      <p:font typeface="Montserrat Light" panose="00000400000000000000" pitchFamily="2" charset="0"/>
      <p:regular r:id="rId30"/>
      <p:italic r:id="rId31"/>
    </p:embeddedFont>
    <p:embeddedFont>
      <p:font typeface="Roboto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AE65F3-671F-47F4-B523-B37C42E815B6}">
  <a:tblStyle styleId="{49AE65F3-671F-47F4-B523-B37C42E815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6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8T02:27:35.37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0,'1082'0,"-903"10,8 1,-47-1,-17-1,-34 1,-21-2,-50-6,0 1,1 1,20 8,32 6,34 0,0-5,135 0,-187-14,0 2,60 10,-44-4,1-2,93-7,-45 0,42 0,170 4,-313 0,-1 1,1 0,26 9,-27-6,1-2,0 0,23 3,303-5,-171-5,-76 2,102 3,-173 1,0 2,-1 0,31 12,-34-10,1-1,1 0,-1-2,40 4,5-7,279-5,-321 2,0-2,33-9,-33 6,0 2,30-3,191-13,-142 3,-61 10,75-6,409 13,-250 3,462-2,-685-4,-33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8T02:27:39.34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0 148,'3073'0,"-2992"-4,123-22,18-1,-162 25,-33 2,0-2,0 0,50-12,-22 0,0 3,1 2,72-2,171 11,-141 2,1239-2,-1279-10,-3 0,-27 10,100-3,-153-2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80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r>
              <a:rPr lang="es-ES"/>
              <a:t>Haga clic para modificar el estilo de título del patrón</a:t>
            </a:r>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r>
              <a:rPr lang="es-ES"/>
              <a:t>Haga clic para modificar el estilo de subtítulo del patrón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s-ES"/>
              <a:t>Haga clic para modificar el estilo de título del patrón</a:t>
            </a:r>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s-ES"/>
              <a:t>Haga clic para modificar el estilo de subtítulo del patrón</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s-ES"/>
              <a:t>Haga clic para modificar los estilos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s-ES"/>
              <a:t>Haga clic para modificar los estilos de texto del patrón</a:t>
            </a: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s-ES"/>
              <a:t>Haga clic para modificar los estilos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En blanco">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s-ES"/>
              <a:t>Haga clic para modificar el estilo de título del patrón</a:t>
            </a:r>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pPr lvl="0"/>
            <a:r>
              <a:rPr lang="es-ES"/>
              <a:t>Haga clic para modificar los estilos de texto del patrón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s-ES"/>
              <a:t>Haga clic para modificar el estilo de título del patrón</a:t>
            </a:r>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s-ES"/>
              <a:t>Haga clic para modificar el estilo de subtítulo del patrón</a:t>
            </a:r>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s-ES"/>
              <a:t>Haga clic para modificar el estilo de título del patrón</a:t>
            </a:r>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s-ES"/>
              <a:t>Haga clic para modificar el estilo de subtítulo del patrón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r>
              <a:rPr lang="es-ES"/>
              <a:t>Haga clic para modificar el estilo de título del patrón</a:t>
            </a:r>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s-ES"/>
              <a:t>Haga clic para modificar el estilo de subtítulo del patrón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9" r:id="rId1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18.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BASE DE DATOS II</a:t>
            </a:r>
            <a:endParaRPr dirty="0"/>
          </a:p>
        </p:txBody>
      </p:sp>
      <p:sp>
        <p:nvSpPr>
          <p:cNvPr id="163" name="Google Shape;163;p38"/>
          <p:cNvSpPr txBox="1">
            <a:spLocks noGrp="1"/>
          </p:cNvSpPr>
          <p:nvPr>
            <p:ph type="subTitle" idx="1"/>
          </p:nvPr>
        </p:nvSpPr>
        <p:spPr>
          <a:xfrm>
            <a:off x="2044200" y="3704650"/>
            <a:ext cx="5055600" cy="8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CARLOS DANIEL FLORES PAUCARA</a:t>
            </a:r>
          </a:p>
          <a:p>
            <a:pPr marL="0" lvl="0" indent="0" algn="ctr" rtl="0">
              <a:spcBef>
                <a:spcPts val="0"/>
              </a:spcBef>
              <a:spcAft>
                <a:spcPts val="0"/>
              </a:spcAft>
              <a:buNone/>
            </a:pPr>
            <a:r>
              <a:rPr lang="en-US" dirty="0"/>
              <a:t>3ER SEMESTRE </a:t>
            </a:r>
          </a:p>
          <a:p>
            <a:pPr marL="0" lvl="0" indent="0" algn="ctr" rtl="0">
              <a:spcBef>
                <a:spcPts val="0"/>
              </a:spcBef>
              <a:spcAft>
                <a:spcPts val="0"/>
              </a:spcAft>
              <a:buNone/>
            </a:pPr>
            <a:r>
              <a:rPr lang="en-US" dirty="0"/>
              <a:t>2023</a:t>
            </a:r>
            <a:endParaRPr dirty="0"/>
          </a:p>
        </p:txBody>
      </p:sp>
      <p:sp>
        <p:nvSpPr>
          <p:cNvPr id="164" name="Google Shape;164;p38"/>
          <p:cNvSpPr txBox="1">
            <a:spLocks noGrp="1"/>
          </p:cNvSpPr>
          <p:nvPr>
            <p:ph type="ctrTitle"/>
          </p:nvPr>
        </p:nvSpPr>
        <p:spPr>
          <a:xfrm>
            <a:off x="2941650" y="2649601"/>
            <a:ext cx="3260700" cy="8640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EVALUACION PROCESUAL HITO 4</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3" name="CuadroTexto 12">
            <a:extLst>
              <a:ext uri="{FF2B5EF4-FFF2-40B4-BE49-F238E27FC236}">
                <a16:creationId xmlns:a16="http://schemas.microsoft.com/office/drawing/2014/main" id="{9562AB43-3FE8-45CE-9989-B4E90592F2C6}"/>
              </a:ext>
            </a:extLst>
          </p:cNvPr>
          <p:cNvSpPr txBox="1"/>
          <p:nvPr/>
        </p:nvSpPr>
        <p:spPr>
          <a:xfrm>
            <a:off x="-496800" y="0"/>
            <a:ext cx="4618800" cy="2358146"/>
          </a:xfrm>
          <a:prstGeom prst="rect">
            <a:avLst/>
          </a:prstGeom>
          <a:noFill/>
        </p:spPr>
        <p:txBody>
          <a:bodyPr wrap="square">
            <a:spAutoFit/>
          </a:bodyPr>
          <a:lstStyle/>
          <a:p>
            <a:pPr marL="228600" marR="826135" indent="457200">
              <a:lnSpc>
                <a:spcPct val="207000"/>
              </a:lnSpc>
              <a:spcAft>
                <a:spcPts val="70"/>
              </a:spcAft>
            </a:pPr>
            <a:r>
              <a:rPr lang="es-MX" sz="1800" dirty="0">
                <a:solidFill>
                  <a:schemeClr val="accent3">
                    <a:lumMod val="20000"/>
                    <a:lumOff val="80000"/>
                  </a:schemeClr>
                </a:solidFill>
                <a:effectLst/>
                <a:latin typeface="Montserrat Light" panose="00000400000000000000" pitchFamily="2" charset="0"/>
                <a:ea typeface="Calibri" panose="020F0502020204030204" pitchFamily="34" charset="0"/>
              </a:rPr>
              <a:t>13.Manejo de </a:t>
            </a:r>
            <a:r>
              <a:rPr lang="es-MX" sz="1800" dirty="0" err="1">
                <a:solidFill>
                  <a:schemeClr val="accent3">
                    <a:lumMod val="20000"/>
                    <a:lumOff val="80000"/>
                  </a:schemeClr>
                </a:solidFill>
                <a:effectLst/>
                <a:latin typeface="Montserrat Light" panose="00000400000000000000" pitchFamily="2" charset="0"/>
                <a:ea typeface="Calibri" panose="020F0502020204030204" pitchFamily="34" charset="0"/>
              </a:rPr>
              <a:t>Triggers</a:t>
            </a:r>
            <a:r>
              <a:rPr lang="es-MX" sz="1800" dirty="0">
                <a:solidFill>
                  <a:schemeClr val="accent3">
                    <a:lumMod val="20000"/>
                    <a:lumOff val="80000"/>
                  </a:schemeClr>
                </a:solidFill>
                <a:effectLst/>
                <a:latin typeface="Montserrat Light" panose="00000400000000000000" pitchFamily="2" charset="0"/>
                <a:ea typeface="Calibri" panose="020F0502020204030204" pitchFamily="34" charset="0"/>
              </a:rPr>
              <a:t> II.</a:t>
            </a:r>
            <a:endParaRPr lang="en-US" sz="12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682625" indent="-6350">
              <a:lnSpc>
                <a:spcPct val="112000"/>
              </a:lnSpc>
              <a:spcAft>
                <a:spcPts val="70"/>
              </a:spcAft>
            </a:pPr>
            <a:r>
              <a:rPr lang="es-MX" sz="12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El </a:t>
            </a:r>
            <a:r>
              <a:rPr lang="es-MX" sz="1200" dirty="0" err="1">
                <a:solidFill>
                  <a:schemeClr val="accent3">
                    <a:lumMod val="20000"/>
                    <a:lumOff val="80000"/>
                  </a:schemeClr>
                </a:solidFill>
                <a:effectLst/>
                <a:latin typeface="Montserrat Light" panose="00000400000000000000" pitchFamily="2" charset="0"/>
                <a:ea typeface="Calibri" panose="020F0502020204030204" pitchFamily="34" charset="0"/>
              </a:rPr>
              <a:t>trigger</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 debe de llamarse </a:t>
            </a:r>
            <a:r>
              <a:rPr lang="es-MX" sz="1200" b="1" dirty="0" err="1">
                <a:solidFill>
                  <a:schemeClr val="accent3">
                    <a:lumMod val="20000"/>
                    <a:lumOff val="80000"/>
                  </a:schemeClr>
                </a:solidFill>
                <a:effectLst/>
                <a:latin typeface="Montserrat Light" panose="00000400000000000000" pitchFamily="2" charset="0"/>
                <a:ea typeface="Calibri" panose="020F0502020204030204" pitchFamily="34" charset="0"/>
              </a:rPr>
              <a:t>calculaEdad</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a:t>
            </a:r>
            <a:endParaRPr lang="en-US" sz="12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682625" indent="-6350">
              <a:lnSpc>
                <a:spcPct val="112000"/>
              </a:lnSpc>
              <a:spcAft>
                <a:spcPts val="70"/>
              </a:spcAft>
            </a:pPr>
            <a:r>
              <a:rPr lang="es-MX" sz="12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El evento debe de ejecutarse en un </a:t>
            </a:r>
            <a:r>
              <a:rPr lang="es-MX" sz="1200" b="1" dirty="0">
                <a:solidFill>
                  <a:schemeClr val="accent3">
                    <a:lumMod val="20000"/>
                    <a:lumOff val="80000"/>
                  </a:schemeClr>
                </a:solidFill>
                <a:effectLst/>
                <a:latin typeface="Montserrat Light" panose="00000400000000000000" pitchFamily="2" charset="0"/>
                <a:ea typeface="Calibri" panose="020F0502020204030204" pitchFamily="34" charset="0"/>
              </a:rPr>
              <a:t>BEFORE INSERT</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a:t>
            </a:r>
            <a:endParaRPr lang="en-US" sz="12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04875" indent="-228600">
              <a:lnSpc>
                <a:spcPct val="112000"/>
              </a:lnSpc>
              <a:spcAft>
                <a:spcPts val="70"/>
              </a:spcAft>
            </a:pPr>
            <a:r>
              <a:rPr lang="es-MX" sz="12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Cada vez que se inserta un registro en la tabla </a:t>
            </a:r>
            <a:r>
              <a:rPr lang="es-MX" sz="1200" b="1" dirty="0">
                <a:solidFill>
                  <a:schemeClr val="accent3">
                    <a:lumMod val="20000"/>
                    <a:lumOff val="80000"/>
                  </a:schemeClr>
                </a:solidFill>
                <a:effectLst/>
                <a:latin typeface="Montserrat Light" panose="00000400000000000000" pitchFamily="2" charset="0"/>
                <a:ea typeface="Calibri" panose="020F0502020204030204" pitchFamily="34" charset="0"/>
              </a:rPr>
              <a:t>PERSONA</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 el </a:t>
            </a:r>
            <a:r>
              <a:rPr lang="es-MX" sz="1200" dirty="0" err="1">
                <a:solidFill>
                  <a:schemeClr val="accent3">
                    <a:lumMod val="20000"/>
                    <a:lumOff val="80000"/>
                  </a:schemeClr>
                </a:solidFill>
                <a:effectLst/>
                <a:latin typeface="Montserrat Light" panose="00000400000000000000" pitchFamily="2" charset="0"/>
                <a:ea typeface="Calibri" panose="020F0502020204030204" pitchFamily="34" charset="0"/>
              </a:rPr>
              <a:t>trigger</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 debe de calcular la edad en función a la fecha de nacimiento.</a:t>
            </a:r>
            <a:endParaRPr lang="en-US" sz="12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20750" indent="-234950">
              <a:lnSpc>
                <a:spcPct val="112000"/>
              </a:lnSpc>
              <a:spcAft>
                <a:spcPts val="4305"/>
              </a:spcAft>
            </a:pPr>
            <a:r>
              <a:rPr lang="es-MX" sz="12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200" dirty="0">
                <a:solidFill>
                  <a:schemeClr val="accent3">
                    <a:lumMod val="20000"/>
                    <a:lumOff val="80000"/>
                  </a:schemeClr>
                </a:solidFill>
                <a:effectLst/>
                <a:latin typeface="Montserrat Light" panose="00000400000000000000" pitchFamily="2" charset="0"/>
                <a:ea typeface="Calibri" panose="020F0502020204030204" pitchFamily="34" charset="0"/>
              </a:rPr>
              <a:t>Adjuntar el </a:t>
            </a:r>
            <a:r>
              <a:rPr lang="es-MX" sz="1200" b="1" dirty="0">
                <a:solidFill>
                  <a:schemeClr val="accent3">
                    <a:lumMod val="20000"/>
                    <a:lumOff val="80000"/>
                  </a:schemeClr>
                </a:solidFill>
                <a:effectLst/>
                <a:latin typeface="Montserrat Light" panose="00000400000000000000" pitchFamily="2" charset="0"/>
                <a:ea typeface="Calibri" panose="020F0502020204030204" pitchFamily="34" charset="0"/>
              </a:rPr>
              <a:t>código SQL generado y una imagen de su correcto funcionamiento.</a:t>
            </a:r>
            <a:endParaRPr lang="en-US" sz="1200" dirty="0">
              <a:solidFill>
                <a:schemeClr val="accent3">
                  <a:lumMod val="20000"/>
                  <a:lumOff val="80000"/>
                </a:schemeClr>
              </a:solidFill>
              <a:effectLst/>
              <a:latin typeface="Montserrat Light" panose="00000400000000000000" pitchFamily="2" charset="0"/>
              <a:ea typeface="Calibri" panose="020F0502020204030204" pitchFamily="34" charset="0"/>
            </a:endParaRPr>
          </a:p>
        </p:txBody>
      </p:sp>
      <p:sp>
        <p:nvSpPr>
          <p:cNvPr id="5" name="Rectangle 1">
            <a:extLst>
              <a:ext uri="{FF2B5EF4-FFF2-40B4-BE49-F238E27FC236}">
                <a16:creationId xmlns:a16="http://schemas.microsoft.com/office/drawing/2014/main" id="{2154B595-6529-4C3F-8CB7-050D277264A8}"/>
              </a:ext>
            </a:extLst>
          </p:cNvPr>
          <p:cNvSpPr>
            <a:spLocks noChangeArrowheads="1"/>
          </p:cNvSpPr>
          <p:nvPr/>
        </p:nvSpPr>
        <p:spPr bwMode="auto">
          <a:xfrm>
            <a:off x="4240800" y="171754"/>
            <a:ext cx="2325600"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Arial Unicode MS"/>
              </a:rPr>
              <a:t>create or replace trigger </a:t>
            </a:r>
            <a:r>
              <a:rPr kumimoji="0" lang="en-US" altLang="en-US" sz="1000" b="0" i="0" u="none" strike="noStrike" cap="none" normalizeH="0" baseline="0">
                <a:ln>
                  <a:noFill/>
                </a:ln>
                <a:solidFill>
                  <a:srgbClr val="A9B7C6"/>
                </a:solidFill>
                <a:effectLst/>
                <a:latin typeface="Arial Unicode MS"/>
              </a:rPr>
              <a:t>CalculaEdad</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CC7832"/>
                </a:solidFill>
                <a:effectLst/>
                <a:latin typeface="Arial Unicode MS"/>
              </a:rPr>
              <a:t>before insert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on </a:t>
            </a:r>
            <a:r>
              <a:rPr kumimoji="0" lang="en-US" altLang="en-US" sz="1000" b="0" i="0" u="none" strike="noStrike" cap="none" normalizeH="0" baseline="0">
                <a:ln>
                  <a:noFill/>
                </a:ln>
                <a:solidFill>
                  <a:srgbClr val="A9B7C6"/>
                </a:solidFill>
                <a:effectLst/>
                <a:latin typeface="Arial Unicode MS"/>
              </a:rPr>
              <a:t>persona</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CC7832"/>
                </a:solidFill>
                <a:effectLst/>
                <a:latin typeface="Arial Unicode MS"/>
              </a:rPr>
              <a:t>for each row</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begin</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set </a:t>
            </a:r>
            <a:r>
              <a:rPr kumimoji="0" lang="en-US" altLang="en-US" sz="1000" b="0" i="0" u="none" strike="noStrike" cap="none" normalizeH="0" baseline="0">
                <a:ln>
                  <a:noFill/>
                </a:ln>
                <a:solidFill>
                  <a:srgbClr val="A9B7C6"/>
                </a:solidFill>
                <a:effectLst/>
                <a:latin typeface="Arial Unicode MS"/>
              </a:rPr>
              <a:t>new.</a:t>
            </a:r>
            <a:r>
              <a:rPr kumimoji="0" lang="en-US" altLang="en-US" sz="1000" b="0" i="0" u="none" strike="noStrike" cap="none" normalizeH="0" baseline="0">
                <a:ln>
                  <a:noFill/>
                </a:ln>
                <a:solidFill>
                  <a:srgbClr val="9876AA"/>
                </a:solidFill>
                <a:effectLst/>
                <a:latin typeface="Arial Unicode MS"/>
              </a:rPr>
              <a:t>edad</a:t>
            </a:r>
            <a:r>
              <a:rPr kumimoji="0" lang="en-US" altLang="en-US" sz="1000" b="0" i="0" u="none" strike="noStrike" cap="none" normalizeH="0" baseline="0">
                <a:ln>
                  <a:noFill/>
                </a:ln>
                <a:solidFill>
                  <a:srgbClr val="A9B7C6"/>
                </a:solidFill>
                <a:effectLst/>
                <a:latin typeface="Arial Unicode MS"/>
              </a:rPr>
              <a:t>= </a:t>
            </a:r>
            <a:r>
              <a:rPr kumimoji="0" lang="en-US" altLang="en-US" sz="1000" b="0" i="1" u="none" strike="noStrike" cap="none" normalizeH="0" baseline="0">
                <a:ln>
                  <a:noFill/>
                </a:ln>
                <a:solidFill>
                  <a:srgbClr val="FFC66D"/>
                </a:solidFill>
                <a:effectLst/>
                <a:latin typeface="Arial Unicode MS"/>
              </a:rPr>
              <a:t>timestampdiff</a:t>
            </a:r>
            <a:br>
              <a:rPr kumimoji="0" lang="en-US" altLang="en-US" sz="1000" b="0" i="1" u="none" strike="noStrike" cap="none" normalizeH="0" baseline="0">
                <a:ln>
                  <a:noFill/>
                </a:ln>
                <a:solidFill>
                  <a:srgbClr val="FFC66D"/>
                </a:solidFill>
                <a:effectLst/>
                <a:latin typeface="Arial Unicode MS"/>
              </a:rPr>
            </a:br>
            <a:r>
              <a:rPr kumimoji="0" lang="en-US" altLang="en-US" sz="1000" b="0" i="1" u="none" strike="noStrike" cap="none" normalizeH="0" baseline="0">
                <a:ln>
                  <a:noFill/>
                </a:ln>
                <a:solidFill>
                  <a:srgbClr val="FFC66D"/>
                </a:solidFill>
                <a:effectLst/>
                <a:latin typeface="Arial Unicode MS"/>
              </a:rPr>
              <a:t>        </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CC7832"/>
                </a:solidFill>
                <a:effectLst/>
                <a:latin typeface="Arial Unicode MS"/>
              </a:rPr>
              <a:t>year, </a:t>
            </a:r>
            <a:r>
              <a:rPr kumimoji="0" lang="en-US" altLang="en-US" sz="1000" b="0" i="0" u="none" strike="noStrike" cap="none" normalizeH="0" baseline="0">
                <a:ln>
                  <a:noFill/>
                </a:ln>
                <a:solidFill>
                  <a:srgbClr val="A9B7C6"/>
                </a:solidFill>
                <a:effectLst/>
                <a:latin typeface="Arial Unicode MS"/>
              </a:rPr>
              <a:t>new.</a:t>
            </a:r>
            <a:r>
              <a:rPr kumimoji="0" lang="en-US" altLang="en-US" sz="1000" b="0" i="0" u="none" strike="noStrike" cap="none" normalizeH="0" baseline="0">
                <a:ln>
                  <a:noFill/>
                </a:ln>
                <a:solidFill>
                  <a:srgbClr val="9876AA"/>
                </a:solidFill>
                <a:effectLst/>
                <a:latin typeface="Arial Unicode MS"/>
              </a:rPr>
              <a:t>fecha_nac</a:t>
            </a:r>
            <a:r>
              <a:rPr kumimoji="0" lang="en-US" altLang="en-US" sz="1000" b="0" i="0" u="none" strike="noStrike" cap="none" normalizeH="0" baseline="0">
                <a:ln>
                  <a:noFill/>
                </a:ln>
                <a:solidFill>
                  <a:srgbClr val="CC7832"/>
                </a:solidFill>
                <a:effectLst/>
                <a:latin typeface="Arial Unicode MS"/>
              </a:rPr>
              <a:t>,</a:t>
            </a:r>
            <a:r>
              <a:rPr kumimoji="0" lang="en-US" altLang="en-US" sz="1000" b="0" i="1" u="none" strike="noStrike" cap="none" normalizeH="0" baseline="0">
                <a:ln>
                  <a:noFill/>
                </a:ln>
                <a:solidFill>
                  <a:srgbClr val="FFC66D"/>
                </a:solidFill>
                <a:effectLst/>
                <a:latin typeface="Arial Unicode MS"/>
              </a:rPr>
              <a:t>curdate</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end;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25FF252-D104-4AA6-B9AE-34C216CF0D07}"/>
              </a:ext>
            </a:extLst>
          </p:cNvPr>
          <p:cNvSpPr>
            <a:spLocks noChangeArrowheads="1"/>
          </p:cNvSpPr>
          <p:nvPr/>
        </p:nvSpPr>
        <p:spPr bwMode="auto">
          <a:xfrm>
            <a:off x="4240800" y="1773370"/>
            <a:ext cx="2440800"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Arial Unicode MS"/>
              </a:rPr>
              <a:t>insert into </a:t>
            </a:r>
            <a:r>
              <a:rPr kumimoji="0" lang="en-US" altLang="en-US" sz="1000" b="0" i="0" u="none" strike="noStrike" cap="none" normalizeH="0" baseline="0">
                <a:ln>
                  <a:noFill/>
                </a:ln>
                <a:solidFill>
                  <a:srgbClr val="A9B7C6"/>
                </a:solidFill>
                <a:effectLst/>
                <a:latin typeface="Arial Unicode MS"/>
              </a:rPr>
              <a:t>persona(</a:t>
            </a:r>
            <a:r>
              <a:rPr kumimoji="0" lang="en-US" altLang="en-US" sz="1000" b="0" i="0" u="none" strike="noStrike" cap="none" normalizeH="0" baseline="0">
                <a:ln>
                  <a:noFill/>
                </a:ln>
                <a:solidFill>
                  <a:srgbClr val="9876AA"/>
                </a:solidFill>
                <a:effectLst/>
                <a:latin typeface="Arial Unicode MS"/>
              </a:rPr>
              <a:t>nombre</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apellidos</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fecha_nac</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email</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id_dep</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id_prov</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sexo</a:t>
            </a:r>
            <a:r>
              <a:rPr kumimoji="0" lang="en-US" altLang="en-US" sz="1000" b="0" i="0" u="none" strike="noStrike" cap="none" normalizeH="0" baseline="0">
                <a:ln>
                  <a:noFill/>
                </a:ln>
                <a:solidFill>
                  <a:srgbClr val="A9B7C6"/>
                </a:solidFill>
                <a:effectLst/>
                <a:latin typeface="Arial Unicode MS"/>
              </a:rPr>
              <a:t>)</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CC7832"/>
                </a:solidFill>
                <a:effectLst/>
                <a:latin typeface="Arial Unicode MS"/>
              </a:rPr>
              <a:t>values </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6A8759"/>
                </a:solidFill>
                <a:effectLst/>
                <a:latin typeface="Arial Unicode MS"/>
              </a:rPr>
              <a:t>'julian'</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'Alvarez'</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'1990-03-13'</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'julianAlvarez@gmail.com'</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897BB"/>
                </a:solidFill>
                <a:effectLst/>
                <a:latin typeface="Arial Unicode MS"/>
              </a:rPr>
              <a:t>2</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897BB"/>
                </a:solidFill>
                <a:effectLst/>
                <a:latin typeface="Arial Unicode MS"/>
              </a:rPr>
              <a:t>2</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'M'</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select </a:t>
            </a:r>
            <a:r>
              <a:rPr kumimoji="0" lang="en-US" altLang="en-US" sz="1000" b="0" i="0" u="none" strike="noStrike" cap="none" normalizeH="0" baseline="0">
                <a:ln>
                  <a:noFill/>
                </a:ln>
                <a:solidFill>
                  <a:srgbClr val="FFC66D"/>
                </a:solidFill>
                <a:effectLst/>
                <a:latin typeface="Arial Unicode MS"/>
              </a:rPr>
              <a:t>* </a:t>
            </a:r>
            <a:r>
              <a:rPr kumimoji="0" lang="en-US" altLang="en-US" sz="1000" b="0" i="0" u="none" strike="noStrike" cap="none" normalizeH="0" baseline="0">
                <a:ln>
                  <a:noFill/>
                </a:ln>
                <a:solidFill>
                  <a:srgbClr val="CC7832"/>
                </a:solidFill>
                <a:effectLst/>
                <a:latin typeface="Arial Unicode MS"/>
              </a:rPr>
              <a:t>from </a:t>
            </a:r>
            <a:r>
              <a:rPr kumimoji="0" lang="en-US" altLang="en-US" sz="1000" b="0" i="0" u="none" strike="noStrike" cap="none" normalizeH="0" baseline="0">
                <a:ln>
                  <a:noFill/>
                </a:ln>
                <a:solidFill>
                  <a:srgbClr val="A9B7C6"/>
                </a:solidFill>
                <a:effectLst/>
                <a:latin typeface="Arial Unicode MS"/>
              </a:rPr>
              <a:t>persona</a:t>
            </a:r>
            <a:r>
              <a:rPr kumimoji="0" lang="en-US" altLang="en-US" sz="1000" b="0" i="0" u="none" strike="noStrike" cap="none" normalizeH="0" baseline="0">
                <a:ln>
                  <a:noFill/>
                </a:ln>
                <a:solidFill>
                  <a:srgbClr val="CC7832"/>
                </a:solidFill>
                <a:effectLst/>
                <a:latin typeface="Arial Unicode MS"/>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FC938B49-0353-4F3B-B7C2-2CFDB9C1B950}"/>
              </a:ext>
            </a:extLst>
          </p:cNvPr>
          <p:cNvPicPr>
            <a:picLocks noChangeAspect="1"/>
          </p:cNvPicPr>
          <p:nvPr/>
        </p:nvPicPr>
        <p:blipFill>
          <a:blip r:embed="rId3"/>
          <a:stretch>
            <a:fillRect/>
          </a:stretch>
        </p:blipFill>
        <p:spPr>
          <a:xfrm>
            <a:off x="306000" y="3541738"/>
            <a:ext cx="8532000" cy="2131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74" name="CuadroTexto 73">
            <a:extLst>
              <a:ext uri="{FF2B5EF4-FFF2-40B4-BE49-F238E27FC236}">
                <a16:creationId xmlns:a16="http://schemas.microsoft.com/office/drawing/2014/main" id="{EF176BF7-47EB-4B54-87E8-4DDDE4C42973}"/>
              </a:ext>
            </a:extLst>
          </p:cNvPr>
          <p:cNvSpPr txBox="1"/>
          <p:nvPr/>
        </p:nvSpPr>
        <p:spPr>
          <a:xfrm>
            <a:off x="-226800" y="68921"/>
            <a:ext cx="4572000" cy="2475101"/>
          </a:xfrm>
          <a:prstGeom prst="rect">
            <a:avLst/>
          </a:prstGeom>
          <a:noFill/>
        </p:spPr>
        <p:txBody>
          <a:bodyPr wrap="square">
            <a:spAutoFit/>
          </a:bodyPr>
          <a:lstStyle/>
          <a:p>
            <a:pPr marL="225425" indent="-6350" algn="l">
              <a:lnSpc>
                <a:spcPct val="107000"/>
              </a:lnSpc>
              <a:spcAft>
                <a:spcPts val="70"/>
              </a:spcAft>
            </a:pPr>
            <a:r>
              <a:rPr lang="es-MX" sz="1600" dirty="0">
                <a:solidFill>
                  <a:schemeClr val="accent3">
                    <a:lumMod val="20000"/>
                    <a:lumOff val="80000"/>
                  </a:schemeClr>
                </a:solidFill>
                <a:effectLst/>
                <a:latin typeface="Montserrat Light" panose="00000400000000000000" pitchFamily="2" charset="0"/>
                <a:ea typeface="Calibri" panose="020F0502020204030204" pitchFamily="34" charset="0"/>
              </a:rPr>
              <a:t>14.Manejo de TRIGGERS III.</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04875" indent="-228600" algn="just">
              <a:lnSpc>
                <a:spcPct val="112000"/>
              </a:lnSpc>
              <a:spcAft>
                <a:spcPts val="660"/>
              </a:spcAft>
            </a:pPr>
            <a:r>
              <a:rPr lang="es-MX" sz="105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Crear otra tabla con los mismos campos de la tabla persona(Excepto el </a:t>
            </a:r>
            <a:r>
              <a:rPr lang="es-MX" sz="1050" dirty="0" err="1">
                <a:solidFill>
                  <a:schemeClr val="accent3">
                    <a:lumMod val="20000"/>
                    <a:lumOff val="80000"/>
                  </a:schemeClr>
                </a:solidFill>
                <a:effectLst/>
                <a:latin typeface="Montserrat Light" panose="00000400000000000000" pitchFamily="2" charset="0"/>
                <a:ea typeface="Calibri" panose="020F0502020204030204" pitchFamily="34" charset="0"/>
              </a:rPr>
              <a:t>primary</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1050" dirty="0" err="1">
                <a:solidFill>
                  <a:schemeClr val="accent3">
                    <a:lumMod val="20000"/>
                    <a:lumOff val="80000"/>
                  </a:schemeClr>
                </a:solidFill>
                <a:effectLst/>
                <a:latin typeface="Montserrat Light" panose="00000400000000000000" pitchFamily="2" charset="0"/>
                <a:ea typeface="Calibri" panose="020F0502020204030204" pitchFamily="34" charset="0"/>
              </a:rPr>
              <a:t>key</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1050" b="1" dirty="0" err="1">
                <a:solidFill>
                  <a:schemeClr val="accent3">
                    <a:lumMod val="20000"/>
                    <a:lumOff val="80000"/>
                  </a:schemeClr>
                </a:solidFill>
                <a:effectLst/>
                <a:latin typeface="Montserrat Light" panose="00000400000000000000" pitchFamily="2" charset="0"/>
                <a:ea typeface="Calibri" panose="020F0502020204030204" pitchFamily="34" charset="0"/>
              </a:rPr>
              <a:t>id_per</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a:t>
            </a:r>
            <a:endParaRPr lang="en-US" sz="105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1149350" indent="-6350" algn="just">
              <a:lnSpc>
                <a:spcPct val="112000"/>
              </a:lnSpc>
              <a:spcAft>
                <a:spcPts val="685"/>
              </a:spcAft>
            </a:pPr>
            <a:r>
              <a:rPr lang="es-MX" sz="105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No es necesario que tenga </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PRIMARY KEY.</a:t>
            </a:r>
            <a:endParaRPr lang="en-US" sz="105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04875" indent="-228600" algn="just">
              <a:lnSpc>
                <a:spcPct val="112000"/>
              </a:lnSpc>
              <a:spcAft>
                <a:spcPts val="655"/>
              </a:spcAft>
            </a:pPr>
            <a:r>
              <a:rPr lang="es-MX" sz="105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Cada vez que se haga un </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INSERT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a la tabla persona estos mismos valores deben insertarse a la tabla copia.</a:t>
            </a:r>
            <a:endParaRPr lang="en-US" sz="105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20750" indent="-234950" algn="l">
              <a:lnSpc>
                <a:spcPct val="112000"/>
              </a:lnSpc>
              <a:spcAft>
                <a:spcPts val="70"/>
              </a:spcAft>
            </a:pPr>
            <a:r>
              <a:rPr lang="es-MX" sz="105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Para resolver esto deberá de crear un </a:t>
            </a:r>
            <a:r>
              <a:rPr lang="es-MX" sz="1050" b="1" dirty="0" err="1">
                <a:solidFill>
                  <a:schemeClr val="accent3">
                    <a:lumMod val="20000"/>
                    <a:lumOff val="80000"/>
                  </a:schemeClr>
                </a:solidFill>
                <a:effectLst/>
                <a:latin typeface="Montserrat Light" panose="00000400000000000000" pitchFamily="2" charset="0"/>
                <a:ea typeface="Calibri" panose="020F0502020204030204" pitchFamily="34" charset="0"/>
              </a:rPr>
              <a:t>trigger</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1050" b="1" dirty="0" err="1">
                <a:solidFill>
                  <a:schemeClr val="accent3">
                    <a:lumMod val="20000"/>
                    <a:lumOff val="80000"/>
                  </a:schemeClr>
                </a:solidFill>
                <a:effectLst/>
                <a:latin typeface="Montserrat Light" panose="00000400000000000000" pitchFamily="2" charset="0"/>
                <a:ea typeface="Calibri" panose="020F0502020204030204" pitchFamily="34" charset="0"/>
              </a:rPr>
              <a:t>before</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1050" b="1" dirty="0" err="1">
                <a:solidFill>
                  <a:schemeClr val="accent3">
                    <a:lumMod val="20000"/>
                    <a:lumOff val="80000"/>
                  </a:schemeClr>
                </a:solidFill>
                <a:effectLst/>
                <a:latin typeface="Montserrat Light" panose="00000400000000000000" pitchFamily="2" charset="0"/>
                <a:ea typeface="Calibri" panose="020F0502020204030204" pitchFamily="34" charset="0"/>
              </a:rPr>
              <a:t>insert</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 para la tabla PERSONA.</a:t>
            </a:r>
            <a:endParaRPr lang="en-US" sz="105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20750" indent="-234950" algn="l">
              <a:lnSpc>
                <a:spcPct val="112000"/>
              </a:lnSpc>
              <a:spcAft>
                <a:spcPts val="2130"/>
              </a:spcAft>
            </a:pPr>
            <a:r>
              <a:rPr lang="es-MX" sz="105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050" dirty="0">
                <a:solidFill>
                  <a:schemeClr val="accent3">
                    <a:lumMod val="20000"/>
                    <a:lumOff val="80000"/>
                  </a:schemeClr>
                </a:solidFill>
                <a:effectLst/>
                <a:latin typeface="Montserrat Light" panose="00000400000000000000" pitchFamily="2" charset="0"/>
                <a:ea typeface="Calibri" panose="020F0502020204030204" pitchFamily="34" charset="0"/>
              </a:rPr>
              <a:t>Adjuntar el </a:t>
            </a:r>
            <a:r>
              <a:rPr lang="es-MX" sz="1050" b="1" dirty="0">
                <a:solidFill>
                  <a:schemeClr val="accent3">
                    <a:lumMod val="20000"/>
                    <a:lumOff val="80000"/>
                  </a:schemeClr>
                </a:solidFill>
                <a:effectLst/>
                <a:latin typeface="Montserrat Light" panose="00000400000000000000" pitchFamily="2" charset="0"/>
                <a:ea typeface="Calibri" panose="020F0502020204030204" pitchFamily="34" charset="0"/>
              </a:rPr>
              <a:t>código SQL generado y una imagen de su correcto funcionamiento</a:t>
            </a:r>
            <a:r>
              <a:rPr lang="es-MX" sz="1200" b="1" dirty="0">
                <a:solidFill>
                  <a:srgbClr val="000000"/>
                </a:solidFill>
                <a:effectLst/>
                <a:latin typeface="Calibri" panose="020F0502020204030204" pitchFamily="34" charset="0"/>
                <a:ea typeface="Calibri" panose="020F0502020204030204" pitchFamily="34" charset="0"/>
              </a:rPr>
              <a:t>.</a:t>
            </a: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5" name="Rectangle 1">
            <a:extLst>
              <a:ext uri="{FF2B5EF4-FFF2-40B4-BE49-F238E27FC236}">
                <a16:creationId xmlns:a16="http://schemas.microsoft.com/office/drawing/2014/main" id="{CB9EF73F-F1B1-4857-AC76-E9F2DFF98D63}"/>
              </a:ext>
            </a:extLst>
          </p:cNvPr>
          <p:cNvSpPr>
            <a:spLocks noChangeArrowheads="1"/>
          </p:cNvSpPr>
          <p:nvPr/>
        </p:nvSpPr>
        <p:spPr bwMode="auto">
          <a:xfrm>
            <a:off x="4345200" y="68921"/>
            <a:ext cx="1738800"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Arial Unicode MS"/>
              </a:rPr>
              <a:t>create table </a:t>
            </a:r>
            <a:r>
              <a:rPr kumimoji="0" lang="en-US" altLang="en-US" sz="1000" b="0" i="0" u="none" strike="noStrike" cap="none" normalizeH="0" baseline="0" dirty="0" err="1">
                <a:ln>
                  <a:noFill/>
                </a:ln>
                <a:solidFill>
                  <a:srgbClr val="A9B7C6"/>
                </a:solidFill>
                <a:effectLst/>
                <a:latin typeface="Arial Unicode MS"/>
              </a:rPr>
              <a:t>persona_dos</a:t>
            </a:r>
            <a:r>
              <a:rPr kumimoji="0" lang="en-US" altLang="en-US" sz="1000" b="0" i="0" u="none" strike="noStrike" cap="none" normalizeH="0" baseline="0" dirty="0">
                <a:ln>
                  <a:noFill/>
                </a:ln>
                <a:solidFill>
                  <a:srgbClr val="A9B7C6"/>
                </a:solidFill>
                <a:effectLst/>
                <a:latin typeface="Arial Unicode MS"/>
              </a:rPr>
              <a:t>(</a:t>
            </a:r>
            <a:br>
              <a:rPr kumimoji="0" lang="en-US" altLang="en-US" sz="1000" b="0" i="0" u="none" strike="noStrike" cap="none" normalizeH="0" baseline="0" dirty="0">
                <a:ln>
                  <a:noFill/>
                </a:ln>
                <a:solidFill>
                  <a:srgbClr val="A9B7C6"/>
                </a:solidFill>
                <a:effectLst/>
                <a:latin typeface="Arial Unicode MS"/>
              </a:rPr>
            </a:b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nombre</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varchar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6897BB"/>
                </a:solidFill>
                <a:effectLst/>
                <a:latin typeface="Arial Unicode MS"/>
              </a:rPr>
              <a:t>20</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apellidos</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varchar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6897BB"/>
                </a:solidFill>
                <a:effectLst/>
                <a:latin typeface="Arial Unicode MS"/>
              </a:rPr>
              <a:t>50</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fecha_nac</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date,</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edad</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int,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a:ln>
                  <a:noFill/>
                </a:ln>
                <a:solidFill>
                  <a:srgbClr val="9876AA"/>
                </a:solidFill>
                <a:effectLst/>
                <a:latin typeface="Arial Unicode MS"/>
              </a:rPr>
              <a:t>email </a:t>
            </a:r>
            <a:r>
              <a:rPr kumimoji="0" lang="en-US" altLang="en-US" sz="1000" b="0" i="0" u="none" strike="noStrike" cap="none" normalizeH="0" baseline="0" dirty="0">
                <a:ln>
                  <a:noFill/>
                </a:ln>
                <a:solidFill>
                  <a:srgbClr val="CC7832"/>
                </a:solidFill>
                <a:effectLst/>
                <a:latin typeface="Arial Unicode MS"/>
              </a:rPr>
              <a:t>varchar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6897BB"/>
                </a:solidFill>
                <a:effectLst/>
                <a:latin typeface="Arial Unicode MS"/>
              </a:rPr>
              <a:t>50</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id_dep</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int,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id_prov</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int,</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9876AA"/>
                </a:solidFill>
                <a:effectLst/>
                <a:latin typeface="Arial Unicode MS"/>
              </a:rPr>
              <a:t>sexo</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char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6897BB"/>
                </a:solidFill>
                <a:effectLst/>
                <a:latin typeface="Arial Unicode MS"/>
              </a:rPr>
              <a:t>1</a:t>
            </a:r>
            <a:r>
              <a:rPr kumimoji="0" lang="en-US" altLang="en-US" sz="1000" b="0" i="0" u="none" strike="noStrike" cap="none" normalizeH="0" baseline="0" dirty="0">
                <a:ln>
                  <a:noFill/>
                </a:ln>
                <a:solidFill>
                  <a:srgbClr val="A9B7C6"/>
                </a:solidFill>
                <a:effectLst/>
                <a:latin typeface="Arial Unicode MS"/>
              </a:rPr>
              <a:t>)</a:t>
            </a:r>
            <a:br>
              <a:rPr kumimoji="0" lang="en-US" altLang="en-US" sz="1000" b="0" i="0" u="none" strike="noStrike" cap="none" normalizeH="0" baseline="0" dirty="0">
                <a:ln>
                  <a:noFill/>
                </a:ln>
                <a:solidFill>
                  <a:srgbClr val="A9B7C6"/>
                </a:solidFill>
                <a:effectLst/>
                <a:latin typeface="Arial Unicode MS"/>
              </a:rPr>
            </a:b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BDC34C5-07C6-45CB-919A-997D85A1AD97}"/>
              </a:ext>
            </a:extLst>
          </p:cNvPr>
          <p:cNvSpPr>
            <a:spLocks noChangeArrowheads="1"/>
          </p:cNvSpPr>
          <p:nvPr/>
        </p:nvSpPr>
        <p:spPr bwMode="auto">
          <a:xfrm>
            <a:off x="6213600" y="68921"/>
            <a:ext cx="2815200"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C7832"/>
                </a:solidFill>
                <a:effectLst/>
                <a:latin typeface="Arial Unicode MS"/>
              </a:rPr>
              <a:t>create or replace trigger </a:t>
            </a:r>
            <a:r>
              <a:rPr kumimoji="0" lang="en-US" altLang="en-US" sz="900" b="0" i="0" u="none" strike="noStrike" cap="none" normalizeH="0" baseline="0">
                <a:ln>
                  <a:noFill/>
                </a:ln>
                <a:solidFill>
                  <a:srgbClr val="A9B7C6"/>
                </a:solidFill>
                <a:effectLst/>
                <a:latin typeface="Arial Unicode MS"/>
              </a:rPr>
              <a:t>manejodetriggerIII</a:t>
            </a:r>
            <a:br>
              <a:rPr kumimoji="0" lang="en-US" altLang="en-US" sz="900" b="0" i="0" u="none" strike="noStrike" cap="none" normalizeH="0" baseline="0">
                <a:ln>
                  <a:noFill/>
                </a:ln>
                <a:solidFill>
                  <a:srgbClr val="A9B7C6"/>
                </a:solidFill>
                <a:effectLst/>
                <a:latin typeface="Arial Unicode MS"/>
              </a:rPr>
            </a:br>
            <a:r>
              <a:rPr kumimoji="0" lang="en-US" altLang="en-US" sz="900" b="0" i="0" u="none" strike="noStrike" cap="none" normalizeH="0" baseline="0">
                <a:ln>
                  <a:noFill/>
                </a:ln>
                <a:solidFill>
                  <a:srgbClr val="A9B7C6"/>
                </a:solidFill>
                <a:effectLst/>
                <a:latin typeface="Arial Unicode MS"/>
              </a:rPr>
              <a:t>    </a:t>
            </a:r>
            <a:r>
              <a:rPr kumimoji="0" lang="en-US" altLang="en-US" sz="900" b="0" i="0" u="none" strike="noStrike" cap="none" normalizeH="0" baseline="0">
                <a:ln>
                  <a:noFill/>
                </a:ln>
                <a:solidFill>
                  <a:srgbClr val="CC7832"/>
                </a:solidFill>
                <a:effectLst/>
                <a:latin typeface="Arial Unicode MS"/>
              </a:rPr>
              <a:t>before insert</a:t>
            </a:r>
            <a:br>
              <a:rPr kumimoji="0" lang="en-US" altLang="en-US" sz="900" b="0" i="0" u="none" strike="noStrike" cap="none" normalizeH="0" baseline="0">
                <a:ln>
                  <a:noFill/>
                </a:ln>
                <a:solidFill>
                  <a:srgbClr val="CC7832"/>
                </a:solidFill>
                <a:effectLst/>
                <a:latin typeface="Arial Unicode MS"/>
              </a:rPr>
            </a:br>
            <a:r>
              <a:rPr kumimoji="0" lang="en-US" altLang="en-US" sz="900" b="0" i="0" u="none" strike="noStrike" cap="none" normalizeH="0" baseline="0">
                <a:ln>
                  <a:noFill/>
                </a:ln>
                <a:solidFill>
                  <a:srgbClr val="CC7832"/>
                </a:solidFill>
                <a:effectLst/>
                <a:latin typeface="Arial Unicode MS"/>
              </a:rPr>
              <a:t>    on </a:t>
            </a:r>
            <a:r>
              <a:rPr kumimoji="0" lang="en-US" altLang="en-US" sz="900" b="0" i="0" u="none" strike="noStrike" cap="none" normalizeH="0" baseline="0">
                <a:ln>
                  <a:noFill/>
                </a:ln>
                <a:solidFill>
                  <a:srgbClr val="A9B7C6"/>
                </a:solidFill>
                <a:effectLst/>
                <a:latin typeface="Arial Unicode MS"/>
              </a:rPr>
              <a:t>persona</a:t>
            </a:r>
            <a:br>
              <a:rPr kumimoji="0" lang="en-US" altLang="en-US" sz="900" b="0" i="0" u="none" strike="noStrike" cap="none" normalizeH="0" baseline="0">
                <a:ln>
                  <a:noFill/>
                </a:ln>
                <a:solidFill>
                  <a:srgbClr val="A9B7C6"/>
                </a:solidFill>
                <a:effectLst/>
                <a:latin typeface="Arial Unicode MS"/>
              </a:rPr>
            </a:br>
            <a:r>
              <a:rPr kumimoji="0" lang="en-US" altLang="en-US" sz="900" b="0" i="0" u="none" strike="noStrike" cap="none" normalizeH="0" baseline="0">
                <a:ln>
                  <a:noFill/>
                </a:ln>
                <a:solidFill>
                  <a:srgbClr val="A9B7C6"/>
                </a:solidFill>
                <a:effectLst/>
                <a:latin typeface="Arial Unicode MS"/>
              </a:rPr>
              <a:t>    </a:t>
            </a:r>
            <a:r>
              <a:rPr kumimoji="0" lang="en-US" altLang="en-US" sz="900" b="0" i="0" u="none" strike="noStrike" cap="none" normalizeH="0" baseline="0">
                <a:ln>
                  <a:noFill/>
                </a:ln>
                <a:solidFill>
                  <a:srgbClr val="CC7832"/>
                </a:solidFill>
                <a:effectLst/>
                <a:latin typeface="Arial Unicode MS"/>
              </a:rPr>
              <a:t>for each row</a:t>
            </a:r>
            <a:br>
              <a:rPr kumimoji="0" lang="en-US" altLang="en-US" sz="900" b="0" i="0" u="none" strike="noStrike" cap="none" normalizeH="0" baseline="0">
                <a:ln>
                  <a:noFill/>
                </a:ln>
                <a:solidFill>
                  <a:srgbClr val="CC7832"/>
                </a:solidFill>
                <a:effectLst/>
                <a:latin typeface="Arial Unicode MS"/>
              </a:rPr>
            </a:br>
            <a:r>
              <a:rPr kumimoji="0" lang="en-US" altLang="en-US" sz="900" b="0" i="0" u="none" strike="noStrike" cap="none" normalizeH="0" baseline="0">
                <a:ln>
                  <a:noFill/>
                </a:ln>
                <a:solidFill>
                  <a:srgbClr val="CC7832"/>
                </a:solidFill>
                <a:effectLst/>
                <a:latin typeface="Arial Unicode MS"/>
              </a:rPr>
              <a:t>    begin</a:t>
            </a:r>
            <a:br>
              <a:rPr kumimoji="0" lang="en-US" altLang="en-US" sz="900" b="0" i="0" u="none" strike="noStrike" cap="none" normalizeH="0" baseline="0">
                <a:ln>
                  <a:noFill/>
                </a:ln>
                <a:solidFill>
                  <a:srgbClr val="CC7832"/>
                </a:solidFill>
                <a:effectLst/>
                <a:latin typeface="Arial Unicode MS"/>
              </a:rPr>
            </a:br>
            <a:r>
              <a:rPr kumimoji="0" lang="en-US" altLang="en-US" sz="900" b="0" i="0" u="none" strike="noStrike" cap="none" normalizeH="0" baseline="0">
                <a:ln>
                  <a:noFill/>
                </a:ln>
                <a:solidFill>
                  <a:srgbClr val="CC7832"/>
                </a:solidFill>
                <a:effectLst/>
                <a:latin typeface="Arial Unicode MS"/>
              </a:rPr>
              <a:t>        insert into </a:t>
            </a:r>
            <a:r>
              <a:rPr kumimoji="0" lang="en-US" altLang="en-US" sz="900" b="0" i="0" u="none" strike="noStrike" cap="none" normalizeH="0" baseline="0">
                <a:ln>
                  <a:noFill/>
                </a:ln>
                <a:solidFill>
                  <a:srgbClr val="A9B7C6"/>
                </a:solidFill>
                <a:effectLst/>
                <a:latin typeface="Arial Unicode MS"/>
              </a:rPr>
              <a:t>persona_dos</a:t>
            </a:r>
            <a:br>
              <a:rPr kumimoji="0" lang="en-US" altLang="en-US" sz="900" b="0" i="0" u="none" strike="noStrike" cap="none" normalizeH="0" baseline="0">
                <a:ln>
                  <a:noFill/>
                </a:ln>
                <a:solidFill>
                  <a:srgbClr val="A9B7C6"/>
                </a:solidFill>
                <a:effectLst/>
                <a:latin typeface="Arial Unicode MS"/>
              </a:rPr>
            </a:br>
            <a:r>
              <a:rPr kumimoji="0" lang="en-US" altLang="en-US" sz="900" b="0" i="0" u="none" strike="noStrike" cap="none" normalizeH="0" baseline="0">
                <a:ln>
                  <a:noFill/>
                </a:ln>
                <a:solidFill>
                  <a:srgbClr val="A9B7C6"/>
                </a:solidFill>
                <a:effectLst/>
                <a:latin typeface="Arial Unicode MS"/>
              </a:rPr>
              <a:t>(</a:t>
            </a:r>
            <a:r>
              <a:rPr kumimoji="0" lang="en-US" altLang="en-US" sz="900" b="0" i="0" u="none" strike="noStrike" cap="none" normalizeH="0" baseline="0">
                <a:ln>
                  <a:noFill/>
                </a:ln>
                <a:solidFill>
                  <a:srgbClr val="9876AA"/>
                </a:solidFill>
                <a:effectLst/>
                <a:latin typeface="Arial Unicode MS"/>
              </a:rPr>
              <a:t>nombre</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apellidos</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fecha_nac</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edad</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email</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id_dep</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id_prov</a:t>
            </a: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9876AA"/>
                </a:solidFill>
                <a:effectLst/>
                <a:latin typeface="Arial Unicode MS"/>
              </a:rPr>
              <a:t>sexo</a:t>
            </a:r>
            <a:r>
              <a:rPr kumimoji="0" lang="en-US" altLang="en-US" sz="900" b="0" i="0" u="none" strike="noStrike" cap="none" normalizeH="0" baseline="0">
                <a:ln>
                  <a:noFill/>
                </a:ln>
                <a:solidFill>
                  <a:srgbClr val="A9B7C6"/>
                </a:solidFill>
                <a:effectLst/>
                <a:latin typeface="Arial Unicode MS"/>
              </a:rPr>
              <a:t>)</a:t>
            </a:r>
            <a:br>
              <a:rPr kumimoji="0" lang="en-US" altLang="en-US" sz="900" b="0" i="0" u="none" strike="noStrike" cap="none" normalizeH="0" baseline="0">
                <a:ln>
                  <a:noFill/>
                </a:ln>
                <a:solidFill>
                  <a:srgbClr val="A9B7C6"/>
                </a:solidFill>
                <a:effectLst/>
                <a:latin typeface="Arial Unicode MS"/>
              </a:rPr>
            </a:br>
            <a:r>
              <a:rPr kumimoji="0" lang="en-US" altLang="en-US" sz="900" b="0" i="0" u="none" strike="noStrike" cap="none" normalizeH="0" baseline="0">
                <a:ln>
                  <a:noFill/>
                </a:ln>
                <a:solidFill>
                  <a:srgbClr val="A9B7C6"/>
                </a:solidFill>
                <a:effectLst/>
                <a:latin typeface="Arial Unicode MS"/>
              </a:rPr>
              <a:t> </a:t>
            </a:r>
            <a:r>
              <a:rPr kumimoji="0" lang="en-US" altLang="en-US" sz="900" b="0" i="0" u="none" strike="noStrike" cap="none" normalizeH="0" baseline="0">
                <a:ln>
                  <a:noFill/>
                </a:ln>
                <a:solidFill>
                  <a:srgbClr val="CC7832"/>
                </a:solidFill>
                <a:effectLst/>
                <a:latin typeface="Arial Unicode MS"/>
              </a:rPr>
              <a:t>SELECT</a:t>
            </a:r>
            <a:br>
              <a:rPr kumimoji="0" lang="en-US" altLang="en-US" sz="900" b="0" i="0" u="none" strike="noStrike" cap="none" normalizeH="0" baseline="0">
                <a:ln>
                  <a:noFill/>
                </a:ln>
                <a:solidFill>
                  <a:srgbClr val="CC7832"/>
                </a:solidFill>
                <a:effectLst/>
                <a:latin typeface="Arial Unicode MS"/>
              </a:rPr>
            </a:br>
            <a:r>
              <a:rPr kumimoji="0" lang="en-US" altLang="en-US" sz="900" b="0" i="0" u="none" strike="noStrike" cap="none" normalizeH="0" baseline="0">
                <a:ln>
                  <a:noFill/>
                </a:ln>
                <a:solidFill>
                  <a:srgbClr val="CC7832"/>
                </a:solidFill>
                <a:effectLst/>
                <a:latin typeface="Arial Unicode MS"/>
              </a:rPr>
              <a:t> </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nombre</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apellidos</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fecha_nac</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edad</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email</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id_dep</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id_prov</a:t>
            </a:r>
            <a:r>
              <a:rPr kumimoji="0" lang="en-US" altLang="en-US" sz="900" b="0" i="0" u="none" strike="noStrike" cap="none" normalizeH="0" baseline="0">
                <a:ln>
                  <a:noFill/>
                </a:ln>
                <a:solidFill>
                  <a:srgbClr val="CC7832"/>
                </a:solidFill>
                <a:effectLst/>
                <a:latin typeface="Arial Unicode MS"/>
              </a:rPr>
              <a:t>,</a:t>
            </a:r>
            <a:r>
              <a:rPr kumimoji="0" lang="en-US" altLang="en-US" sz="900" b="0" i="0" u="none" strike="noStrike" cap="none" normalizeH="0" baseline="0">
                <a:ln>
                  <a:noFill/>
                </a:ln>
                <a:solidFill>
                  <a:srgbClr val="A9B7C6"/>
                </a:solidFill>
                <a:effectLst/>
                <a:latin typeface="Arial Unicode MS"/>
              </a:rPr>
              <a:t>new.</a:t>
            </a:r>
            <a:r>
              <a:rPr kumimoji="0" lang="en-US" altLang="en-US" sz="900" b="0" i="0" u="none" strike="noStrike" cap="none" normalizeH="0" baseline="0">
                <a:ln>
                  <a:noFill/>
                </a:ln>
                <a:solidFill>
                  <a:srgbClr val="9876AA"/>
                </a:solidFill>
                <a:effectLst/>
                <a:latin typeface="Arial Unicode MS"/>
              </a:rPr>
              <a:t>sexo</a:t>
            </a:r>
            <a:r>
              <a:rPr kumimoji="0" lang="en-US" altLang="en-US" sz="900" b="0" i="0" u="none" strike="noStrike" cap="none" normalizeH="0" baseline="0">
                <a:ln>
                  <a:noFill/>
                </a:ln>
                <a:solidFill>
                  <a:srgbClr val="CC7832"/>
                </a:solidFill>
                <a:effectLst/>
                <a:latin typeface="Arial Unicode MS"/>
              </a:rPr>
              <a:t>;</a:t>
            </a:r>
            <a:br>
              <a:rPr kumimoji="0" lang="en-US" altLang="en-US" sz="900" b="0" i="0" u="none" strike="noStrike" cap="none" normalizeH="0" baseline="0">
                <a:ln>
                  <a:noFill/>
                </a:ln>
                <a:solidFill>
                  <a:srgbClr val="CC7832"/>
                </a:solidFill>
                <a:effectLst/>
                <a:latin typeface="Arial Unicode MS"/>
              </a:rPr>
            </a:br>
            <a:br>
              <a:rPr kumimoji="0" lang="en-US" altLang="en-US" sz="900" b="0" i="0" u="none" strike="noStrike" cap="none" normalizeH="0" baseline="0">
                <a:ln>
                  <a:noFill/>
                </a:ln>
                <a:solidFill>
                  <a:srgbClr val="CC7832"/>
                </a:solidFill>
                <a:effectLst/>
                <a:latin typeface="Arial Unicode MS"/>
              </a:rPr>
            </a:br>
            <a:r>
              <a:rPr kumimoji="0" lang="en-US" altLang="en-US" sz="900" b="0" i="0" u="none" strike="noStrike" cap="none" normalizeH="0" baseline="0">
                <a:ln>
                  <a:noFill/>
                </a:ln>
                <a:solidFill>
                  <a:srgbClr val="CC7832"/>
                </a:solidFill>
                <a:effectLst/>
                <a:latin typeface="Arial Unicode MS"/>
              </a:rPr>
              <a:t>end;</a:t>
            </a:r>
            <a:br>
              <a:rPr kumimoji="0" lang="en-US" altLang="en-US" sz="900" b="0" i="0" u="none" strike="noStrike" cap="none" normalizeH="0" baseline="0">
                <a:ln>
                  <a:noFill/>
                </a:ln>
                <a:solidFill>
                  <a:srgbClr val="CC7832"/>
                </a:solidFill>
                <a:effectLst/>
                <a:latin typeface="Arial Unicode MS"/>
              </a:rPr>
            </a:b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747400C7-B963-4081-A248-7C1054360811}"/>
              </a:ext>
            </a:extLst>
          </p:cNvPr>
          <p:cNvSpPr>
            <a:spLocks noChangeArrowheads="1"/>
          </p:cNvSpPr>
          <p:nvPr/>
        </p:nvSpPr>
        <p:spPr bwMode="auto">
          <a:xfrm>
            <a:off x="6444000" y="2449456"/>
            <a:ext cx="2455200"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Arial Unicode MS"/>
              </a:rPr>
              <a:t>insert into </a:t>
            </a:r>
            <a:r>
              <a:rPr kumimoji="0" lang="en-US" altLang="en-US" sz="1000" b="0" i="0" u="none" strike="noStrike" cap="none" normalizeH="0" baseline="0">
                <a:ln>
                  <a:noFill/>
                </a:ln>
                <a:solidFill>
                  <a:srgbClr val="A9B7C6"/>
                </a:solidFill>
                <a:effectLst/>
                <a:latin typeface="Arial Unicode MS"/>
              </a:rPr>
              <a:t>persona(</a:t>
            </a:r>
            <a:r>
              <a:rPr kumimoji="0" lang="en-US" altLang="en-US" sz="1000" b="0" i="0" u="none" strike="noStrike" cap="none" normalizeH="0" baseline="0">
                <a:ln>
                  <a:noFill/>
                </a:ln>
                <a:solidFill>
                  <a:srgbClr val="9876AA"/>
                </a:solidFill>
                <a:effectLst/>
                <a:latin typeface="Arial Unicode MS"/>
              </a:rPr>
              <a:t>nombre</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apellidos</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fecha_nac</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email</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id_dep</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id_prov</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9876AA"/>
                </a:solidFill>
                <a:effectLst/>
                <a:latin typeface="Arial Unicode MS"/>
              </a:rPr>
              <a:t>sexo</a:t>
            </a:r>
            <a:r>
              <a:rPr kumimoji="0" lang="en-US" altLang="en-US" sz="1000" b="0" i="0" u="none" strike="noStrike" cap="none" normalizeH="0" baseline="0">
                <a:ln>
                  <a:noFill/>
                </a:ln>
                <a:solidFill>
                  <a:srgbClr val="A9B7C6"/>
                </a:solidFill>
                <a:effectLst/>
                <a:latin typeface="Arial Unicode MS"/>
              </a:rPr>
              <a:t>)</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CC7832"/>
                </a:solidFill>
                <a:effectLst/>
                <a:latin typeface="Arial Unicode MS"/>
              </a:rPr>
              <a:t>values </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6A8759"/>
                </a:solidFill>
                <a:effectLst/>
                <a:latin typeface="Arial Unicode MS"/>
              </a:rPr>
              <a:t>'Marcos'</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'Quispe'</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'1998-03-23'</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'MarcosQuispe@gmail.com'</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897BB"/>
                </a:solidFill>
                <a:effectLst/>
                <a:latin typeface="Arial Unicode MS"/>
              </a:rPr>
              <a:t>1</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897BB"/>
                </a:solidFill>
                <a:effectLst/>
                <a:latin typeface="Arial Unicode MS"/>
              </a:rPr>
              <a:t>1</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'M'</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select </a:t>
            </a:r>
            <a:r>
              <a:rPr kumimoji="0" lang="en-US" altLang="en-US" sz="1000" b="0" i="0" u="none" strike="noStrike" cap="none" normalizeH="0" baseline="0">
                <a:ln>
                  <a:noFill/>
                </a:ln>
                <a:solidFill>
                  <a:srgbClr val="FFC66D"/>
                </a:solidFill>
                <a:effectLst/>
                <a:latin typeface="Arial Unicode MS"/>
              </a:rPr>
              <a:t>*</a:t>
            </a:r>
            <a:r>
              <a:rPr kumimoji="0" lang="en-US" altLang="en-US" sz="1000" b="0" i="0" u="none" strike="noStrike" cap="none" normalizeH="0" baseline="0">
                <a:ln>
                  <a:noFill/>
                </a:ln>
                <a:solidFill>
                  <a:srgbClr val="CC7832"/>
                </a:solidFill>
                <a:effectLst/>
                <a:latin typeface="Arial Unicode MS"/>
              </a:rPr>
              <a:t>from </a:t>
            </a:r>
            <a:r>
              <a:rPr kumimoji="0" lang="en-US" altLang="en-US" sz="1000" b="0" i="0" u="none" strike="noStrike" cap="none" normalizeH="0" baseline="0">
                <a:ln>
                  <a:noFill/>
                </a:ln>
                <a:solidFill>
                  <a:srgbClr val="A9B7C6"/>
                </a:solidFill>
                <a:effectLst/>
                <a:latin typeface="Arial Unicode MS"/>
              </a:rPr>
              <a:t>persona</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select </a:t>
            </a:r>
            <a:r>
              <a:rPr kumimoji="0" lang="en-US" altLang="en-US" sz="1000" b="0" i="0" u="none" strike="noStrike" cap="none" normalizeH="0" baseline="0">
                <a:ln>
                  <a:noFill/>
                </a:ln>
                <a:solidFill>
                  <a:srgbClr val="FFC66D"/>
                </a:solidFill>
                <a:effectLst/>
                <a:latin typeface="Arial Unicode MS"/>
              </a:rPr>
              <a:t>* </a:t>
            </a:r>
            <a:r>
              <a:rPr kumimoji="0" lang="en-US" altLang="en-US" sz="1000" b="0" i="0" u="none" strike="noStrike" cap="none" normalizeH="0" baseline="0">
                <a:ln>
                  <a:noFill/>
                </a:ln>
                <a:solidFill>
                  <a:srgbClr val="CC7832"/>
                </a:solidFill>
                <a:effectLst/>
                <a:latin typeface="Arial Unicode MS"/>
              </a:rPr>
              <a:t>from </a:t>
            </a:r>
            <a:r>
              <a:rPr kumimoji="0" lang="en-US" altLang="en-US" sz="1000" b="0" i="0" u="none" strike="noStrike" cap="none" normalizeH="0" baseline="0">
                <a:ln>
                  <a:noFill/>
                </a:ln>
                <a:solidFill>
                  <a:srgbClr val="A9B7C6"/>
                </a:solidFill>
                <a:effectLst/>
                <a:latin typeface="Arial Unicode MS"/>
              </a:rPr>
              <a:t>persona_dos</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428082E8-0DC9-4DC1-99DD-0C5512E3B05B}"/>
              </a:ext>
            </a:extLst>
          </p:cNvPr>
          <p:cNvPicPr>
            <a:picLocks noChangeAspect="1"/>
          </p:cNvPicPr>
          <p:nvPr/>
        </p:nvPicPr>
        <p:blipFill>
          <a:blip r:embed="rId3"/>
          <a:stretch>
            <a:fillRect/>
          </a:stretch>
        </p:blipFill>
        <p:spPr>
          <a:xfrm>
            <a:off x="79200" y="2695222"/>
            <a:ext cx="6084000" cy="1113578"/>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Entrada de lápiz 12">
                <a:extLst>
                  <a:ext uri="{FF2B5EF4-FFF2-40B4-BE49-F238E27FC236}">
                    <a16:creationId xmlns:a16="http://schemas.microsoft.com/office/drawing/2014/main" id="{7473201C-A78E-4210-874C-D0ADE1979C06}"/>
                  </a:ext>
                </a:extLst>
              </p14:cNvPr>
              <p14:cNvContentPartPr/>
              <p14:nvPr/>
            </p14:nvContentPartPr>
            <p14:xfrm>
              <a:off x="640800" y="3578400"/>
              <a:ext cx="2750040" cy="94680"/>
            </p14:xfrm>
          </p:contentPart>
        </mc:Choice>
        <mc:Fallback xmlns="">
          <p:pic>
            <p:nvPicPr>
              <p:cNvPr id="13" name="Entrada de lápiz 12">
                <a:extLst>
                  <a:ext uri="{FF2B5EF4-FFF2-40B4-BE49-F238E27FC236}">
                    <a16:creationId xmlns:a16="http://schemas.microsoft.com/office/drawing/2014/main" id="{7473201C-A78E-4210-874C-D0ADE1979C06}"/>
                  </a:ext>
                </a:extLst>
              </p:cNvPr>
              <p:cNvPicPr/>
              <p:nvPr/>
            </p:nvPicPr>
            <p:blipFill>
              <a:blip r:embed="rId5"/>
              <a:stretch>
                <a:fillRect/>
              </a:stretch>
            </p:blipFill>
            <p:spPr>
              <a:xfrm>
                <a:off x="586800" y="3470400"/>
                <a:ext cx="28576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Entrada de lápiz 13">
                <a:extLst>
                  <a:ext uri="{FF2B5EF4-FFF2-40B4-BE49-F238E27FC236}">
                    <a16:creationId xmlns:a16="http://schemas.microsoft.com/office/drawing/2014/main" id="{0A1C5B5F-9DBA-4B37-9A7E-A1BF74009810}"/>
                  </a:ext>
                </a:extLst>
              </p14:cNvPr>
              <p14:cNvContentPartPr/>
              <p14:nvPr/>
            </p14:nvContentPartPr>
            <p14:xfrm>
              <a:off x="3492000" y="3568320"/>
              <a:ext cx="2336400" cy="53640"/>
            </p14:xfrm>
          </p:contentPart>
        </mc:Choice>
        <mc:Fallback xmlns="">
          <p:pic>
            <p:nvPicPr>
              <p:cNvPr id="14" name="Entrada de lápiz 13">
                <a:extLst>
                  <a:ext uri="{FF2B5EF4-FFF2-40B4-BE49-F238E27FC236}">
                    <a16:creationId xmlns:a16="http://schemas.microsoft.com/office/drawing/2014/main" id="{0A1C5B5F-9DBA-4B37-9A7E-A1BF74009810}"/>
                  </a:ext>
                </a:extLst>
              </p:cNvPr>
              <p:cNvPicPr/>
              <p:nvPr/>
            </p:nvPicPr>
            <p:blipFill>
              <a:blip r:embed="rId7"/>
              <a:stretch>
                <a:fillRect/>
              </a:stretch>
            </p:blipFill>
            <p:spPr>
              <a:xfrm>
                <a:off x="3438000" y="3460320"/>
                <a:ext cx="2444040" cy="269280"/>
              </a:xfrm>
              <a:prstGeom prst="rect">
                <a:avLst/>
              </a:prstGeom>
            </p:spPr>
          </p:pic>
        </mc:Fallback>
      </mc:AlternateContent>
      <p:pic>
        <p:nvPicPr>
          <p:cNvPr id="17" name="Imagen 16">
            <a:extLst>
              <a:ext uri="{FF2B5EF4-FFF2-40B4-BE49-F238E27FC236}">
                <a16:creationId xmlns:a16="http://schemas.microsoft.com/office/drawing/2014/main" id="{0DB383E7-9ACA-4C62-861E-D30EE09F202A}"/>
              </a:ext>
            </a:extLst>
          </p:cNvPr>
          <p:cNvPicPr>
            <a:picLocks noChangeAspect="1"/>
          </p:cNvPicPr>
          <p:nvPr/>
        </p:nvPicPr>
        <p:blipFill>
          <a:blip r:embed="rId8"/>
          <a:stretch>
            <a:fillRect/>
          </a:stretch>
        </p:blipFill>
        <p:spPr>
          <a:xfrm>
            <a:off x="90000" y="4233897"/>
            <a:ext cx="8395200" cy="5223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8" name="CuadroTexto 7">
            <a:extLst>
              <a:ext uri="{FF2B5EF4-FFF2-40B4-BE49-F238E27FC236}">
                <a16:creationId xmlns:a16="http://schemas.microsoft.com/office/drawing/2014/main" id="{DA326616-19BF-4C7B-BC97-FD570CB93846}"/>
              </a:ext>
            </a:extLst>
          </p:cNvPr>
          <p:cNvSpPr txBox="1"/>
          <p:nvPr/>
        </p:nvSpPr>
        <p:spPr>
          <a:xfrm>
            <a:off x="-241200" y="74019"/>
            <a:ext cx="4572000" cy="604076"/>
          </a:xfrm>
          <a:prstGeom prst="rect">
            <a:avLst/>
          </a:prstGeom>
          <a:noFill/>
        </p:spPr>
        <p:txBody>
          <a:bodyPr wrap="square">
            <a:spAutoFit/>
          </a:bodyPr>
          <a:lstStyle/>
          <a:p>
            <a:pPr marL="225425" indent="-6350" algn="l">
              <a:lnSpc>
                <a:spcPct val="107000"/>
              </a:lnSpc>
              <a:spcAft>
                <a:spcPts val="70"/>
              </a:spcAft>
            </a:pPr>
            <a:r>
              <a:rPr lang="es-MX" sz="1600" dirty="0">
                <a:solidFill>
                  <a:schemeClr val="accent3">
                    <a:lumMod val="20000"/>
                    <a:lumOff val="80000"/>
                  </a:schemeClr>
                </a:solidFill>
                <a:effectLst/>
                <a:latin typeface="Montserrat Light" panose="00000400000000000000" pitchFamily="2" charset="0"/>
                <a:ea typeface="Calibri" panose="020F0502020204030204" pitchFamily="34" charset="0"/>
              </a:rPr>
              <a:t>15.Crear una consulta SQL que haga uso de todas las tablas.</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p:txBody>
      </p:sp>
      <p:sp>
        <p:nvSpPr>
          <p:cNvPr id="5" name="Rectangle 1">
            <a:extLst>
              <a:ext uri="{FF2B5EF4-FFF2-40B4-BE49-F238E27FC236}">
                <a16:creationId xmlns:a16="http://schemas.microsoft.com/office/drawing/2014/main" id="{F21AC734-8781-405C-9CBE-60DFAFFDFACE}"/>
              </a:ext>
            </a:extLst>
          </p:cNvPr>
          <p:cNvSpPr>
            <a:spLocks noChangeArrowheads="1"/>
          </p:cNvSpPr>
          <p:nvPr/>
        </p:nvSpPr>
        <p:spPr bwMode="auto">
          <a:xfrm>
            <a:off x="2527200" y="576704"/>
            <a:ext cx="4089600"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Arial Unicode MS"/>
              </a:rPr>
              <a:t>create or replace view </a:t>
            </a:r>
            <a:r>
              <a:rPr kumimoji="0" lang="en-US" altLang="en-US" sz="1000" b="0" i="0" u="none" strike="noStrike" cap="none" normalizeH="0" baseline="0">
                <a:ln>
                  <a:noFill/>
                </a:ln>
                <a:solidFill>
                  <a:srgbClr val="A9B7C6"/>
                </a:solidFill>
                <a:effectLst/>
                <a:latin typeface="Arial Unicode MS"/>
              </a:rPr>
              <a:t>Uso_de_Todas_las_tablas </a:t>
            </a:r>
            <a:r>
              <a:rPr kumimoji="0" lang="en-US" altLang="en-US" sz="1000" b="0" i="0" u="none" strike="noStrike" cap="none" normalizeH="0" baseline="0">
                <a:ln>
                  <a:noFill/>
                </a:ln>
                <a:solidFill>
                  <a:srgbClr val="CC7832"/>
                </a:solidFill>
                <a:effectLst/>
                <a:latin typeface="Arial Unicode MS"/>
              </a:rPr>
              <a:t>as</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select </a:t>
            </a:r>
            <a:r>
              <a:rPr kumimoji="0" lang="en-US" altLang="en-US" sz="1000" b="0" i="1" u="none" strike="noStrike" cap="none" normalizeH="0" baseline="0">
                <a:ln>
                  <a:noFill/>
                </a:ln>
                <a:solidFill>
                  <a:srgbClr val="FFC66D"/>
                </a:solidFill>
                <a:effectLst/>
                <a:latin typeface="Arial Unicode MS"/>
              </a:rPr>
              <a:t>concat</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nombre</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 '</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apellidos</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edad</a:t>
            </a: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fecha_nac</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A9B7C6"/>
                </a:solidFill>
                <a:effectLst/>
                <a:latin typeface="Arial Unicode MS"/>
              </a:rPr>
              <a:t>p.</a:t>
            </a:r>
            <a:r>
              <a:rPr kumimoji="0" lang="en-US" altLang="en-US" sz="1000" b="0" i="0" u="none" strike="noStrike" cap="none" normalizeH="0" baseline="0">
                <a:ln>
                  <a:noFill/>
                </a:ln>
                <a:solidFill>
                  <a:srgbClr val="9876AA"/>
                </a:solidFill>
                <a:effectLst/>
                <a:latin typeface="Arial Unicode MS"/>
              </a:rPr>
              <a:t>nombreProy </a:t>
            </a:r>
            <a:r>
              <a:rPr kumimoji="0" lang="en-US" altLang="en-US" sz="1000" b="0" i="0" u="none" strike="noStrike" cap="none" normalizeH="0" baseline="0">
                <a:ln>
                  <a:noFill/>
                </a:ln>
                <a:solidFill>
                  <a:srgbClr val="CC7832"/>
                </a:solidFill>
                <a:effectLst/>
                <a:latin typeface="Arial Unicode MS"/>
              </a:rPr>
              <a:t>as </a:t>
            </a:r>
            <a:r>
              <a:rPr kumimoji="0" lang="en-US" altLang="en-US" sz="1000" b="0" i="0" u="none" strike="noStrike" cap="none" normalizeH="0" baseline="0">
                <a:ln>
                  <a:noFill/>
                </a:ln>
                <a:solidFill>
                  <a:srgbClr val="A9B7C6"/>
                </a:solidFill>
                <a:effectLst/>
                <a:latin typeface="Arial Unicode MS"/>
              </a:rPr>
              <a:t>Proyecto</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A9B7C6"/>
                </a:solidFill>
                <a:effectLst/>
                <a:latin typeface="Arial Unicode MS"/>
              </a:rPr>
              <a:t>p.</a:t>
            </a:r>
            <a:r>
              <a:rPr kumimoji="0" lang="en-US" altLang="en-US" sz="1000" b="0" i="0" u="none" strike="noStrike" cap="none" normalizeH="0" baseline="0">
                <a:ln>
                  <a:noFill/>
                </a:ln>
                <a:solidFill>
                  <a:srgbClr val="9876AA"/>
                </a:solidFill>
                <a:effectLst/>
                <a:latin typeface="Arial Unicode MS"/>
              </a:rPr>
              <a:t>tipoProy</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A9B7C6"/>
                </a:solidFill>
                <a:effectLst/>
                <a:latin typeface="Arial Unicode MS"/>
              </a:rPr>
              <a:t>p.</a:t>
            </a:r>
            <a:r>
              <a:rPr kumimoji="0" lang="en-US" altLang="en-US" sz="1000" b="0" i="0" u="none" strike="noStrike" cap="none" normalizeH="0" baseline="0">
                <a:ln>
                  <a:noFill/>
                </a:ln>
                <a:solidFill>
                  <a:srgbClr val="9876AA"/>
                </a:solidFill>
                <a:effectLst/>
                <a:latin typeface="Arial Unicode MS"/>
              </a:rPr>
              <a:t>Estado</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A9B7C6"/>
                </a:solidFill>
                <a:effectLst/>
                <a:latin typeface="Arial Unicode MS"/>
              </a:rPr>
              <a:t>prov.</a:t>
            </a:r>
            <a:r>
              <a:rPr kumimoji="0" lang="en-US" altLang="en-US" sz="1000" b="0" i="0" u="none" strike="noStrike" cap="none" normalizeH="0" baseline="0">
                <a:ln>
                  <a:noFill/>
                </a:ln>
                <a:solidFill>
                  <a:srgbClr val="9876AA"/>
                </a:solidFill>
                <a:effectLst/>
                <a:latin typeface="Arial Unicode MS"/>
              </a:rPr>
              <a:t>nombre </a:t>
            </a:r>
            <a:r>
              <a:rPr kumimoji="0" lang="en-US" altLang="en-US" sz="1000" b="0" i="0" u="none" strike="noStrike" cap="none" normalizeH="0" baseline="0">
                <a:ln>
                  <a:noFill/>
                </a:ln>
                <a:solidFill>
                  <a:srgbClr val="CC7832"/>
                </a:solidFill>
                <a:effectLst/>
                <a:latin typeface="Arial Unicode MS"/>
              </a:rPr>
              <a:t>as </a:t>
            </a:r>
            <a:r>
              <a:rPr kumimoji="0" lang="en-US" altLang="en-US" sz="1000" b="0" i="0" u="none" strike="noStrike" cap="none" normalizeH="0" baseline="0">
                <a:ln>
                  <a:noFill/>
                </a:ln>
                <a:solidFill>
                  <a:srgbClr val="A9B7C6"/>
                </a:solidFill>
                <a:effectLst/>
                <a:latin typeface="Arial Unicode MS"/>
              </a:rPr>
              <a:t>provincia </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A9B7C6"/>
                </a:solidFill>
                <a:effectLst/>
                <a:latin typeface="Arial Unicode MS"/>
              </a:rPr>
              <a:t>d.</a:t>
            </a:r>
            <a:r>
              <a:rPr kumimoji="0" lang="en-US" altLang="en-US" sz="1000" b="0" i="0" u="none" strike="noStrike" cap="none" normalizeH="0" baseline="0">
                <a:ln>
                  <a:noFill/>
                </a:ln>
                <a:solidFill>
                  <a:srgbClr val="9876AA"/>
                </a:solidFill>
                <a:effectLst/>
                <a:latin typeface="Arial Unicode MS"/>
              </a:rPr>
              <a:t>nombre </a:t>
            </a:r>
            <a:r>
              <a:rPr kumimoji="0" lang="en-US" altLang="en-US" sz="1000" b="0" i="0" u="none" strike="noStrike" cap="none" normalizeH="0" baseline="0">
                <a:ln>
                  <a:noFill/>
                </a:ln>
                <a:solidFill>
                  <a:srgbClr val="CC7832"/>
                </a:solidFill>
                <a:effectLst/>
                <a:latin typeface="Arial Unicode MS"/>
              </a:rPr>
              <a:t>as </a:t>
            </a:r>
            <a:r>
              <a:rPr kumimoji="0" lang="en-US" altLang="en-US" sz="1000" b="0" i="0" u="none" strike="noStrike" cap="none" normalizeH="0" baseline="0">
                <a:ln>
                  <a:noFill/>
                </a:ln>
                <a:solidFill>
                  <a:srgbClr val="A9B7C6"/>
                </a:solidFill>
                <a:effectLst/>
                <a:latin typeface="Arial Unicode MS"/>
              </a:rPr>
              <a:t>departamento</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A9B7C6"/>
                </a:solidFill>
                <a:effectLst/>
                <a:latin typeface="Arial Unicode MS"/>
              </a:rPr>
              <a:t>dp.</a:t>
            </a:r>
            <a:r>
              <a:rPr kumimoji="0" lang="en-US" altLang="en-US" sz="1000" b="0" i="0" u="none" strike="noStrike" cap="none" normalizeH="0" baseline="0">
                <a:ln>
                  <a:noFill/>
                </a:ln>
                <a:solidFill>
                  <a:srgbClr val="9876AA"/>
                </a:solidFill>
                <a:effectLst/>
                <a:latin typeface="Arial Unicode MS"/>
              </a:rPr>
              <a:t>id_proy</a:t>
            </a:r>
            <a:br>
              <a:rPr kumimoji="0" lang="en-US" altLang="en-US" sz="1000" b="0" i="0" u="none" strike="noStrike" cap="none" normalizeH="0" baseline="0">
                <a:ln>
                  <a:noFill/>
                </a:ln>
                <a:solidFill>
                  <a:srgbClr val="9876AA"/>
                </a:solidFill>
                <a:effectLst/>
                <a:latin typeface="Arial Unicode MS"/>
              </a:rPr>
            </a:br>
            <a:r>
              <a:rPr kumimoji="0" lang="en-US" altLang="en-US" sz="1000" b="0" i="0" u="none" strike="noStrike" cap="none" normalizeH="0" baseline="0">
                <a:ln>
                  <a:noFill/>
                </a:ln>
                <a:solidFill>
                  <a:srgbClr val="CC7832"/>
                </a:solidFill>
                <a:effectLst/>
                <a:latin typeface="Arial Unicode MS"/>
              </a:rPr>
              <a:t>from </a:t>
            </a:r>
            <a:r>
              <a:rPr kumimoji="0" lang="en-US" altLang="en-US" sz="1000" b="0" i="0" u="none" strike="noStrike" cap="none" normalizeH="0" baseline="0">
                <a:ln>
                  <a:noFill/>
                </a:ln>
                <a:solidFill>
                  <a:srgbClr val="A9B7C6"/>
                </a:solidFill>
                <a:effectLst/>
                <a:latin typeface="Arial Unicode MS"/>
              </a:rPr>
              <a:t>persona per</a:t>
            </a:r>
            <a:br>
              <a:rPr kumimoji="0" lang="en-US" altLang="en-US" sz="1000" b="0" i="0" u="none" strike="noStrike" cap="none" normalizeH="0" baseline="0">
                <a:ln>
                  <a:noFill/>
                </a:ln>
                <a:solidFill>
                  <a:srgbClr val="A9B7C6"/>
                </a:solidFill>
                <a:effectLst/>
                <a:latin typeface="Arial Unicode MS"/>
              </a:rPr>
            </a:b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CC7832"/>
                </a:solidFill>
                <a:effectLst/>
                <a:latin typeface="Arial Unicode MS"/>
              </a:rPr>
              <a:t>inner join </a:t>
            </a:r>
            <a:r>
              <a:rPr kumimoji="0" lang="en-US" altLang="en-US" sz="1000" b="0" i="0" u="none" strike="noStrike" cap="none" normalizeH="0" baseline="0">
                <a:ln>
                  <a:noFill/>
                </a:ln>
                <a:solidFill>
                  <a:srgbClr val="A9B7C6"/>
                </a:solidFill>
                <a:effectLst/>
                <a:latin typeface="Arial Unicode MS"/>
              </a:rPr>
              <a:t>departamento d </a:t>
            </a:r>
            <a:r>
              <a:rPr kumimoji="0" lang="en-US" altLang="en-US" sz="1000" b="0" i="0" u="none" strike="noStrike" cap="none" normalizeH="0" baseline="0">
                <a:ln>
                  <a:noFill/>
                </a:ln>
                <a:solidFill>
                  <a:srgbClr val="CC7832"/>
                </a:solidFill>
                <a:effectLst/>
                <a:latin typeface="Arial Unicode MS"/>
              </a:rPr>
              <a:t>on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id_dep </a:t>
            </a:r>
            <a:r>
              <a:rPr kumimoji="0" lang="en-US" altLang="en-US" sz="1000" b="0" i="0" u="none" strike="noStrike" cap="none" normalizeH="0" baseline="0">
                <a:ln>
                  <a:noFill/>
                </a:ln>
                <a:solidFill>
                  <a:srgbClr val="A9B7C6"/>
                </a:solidFill>
                <a:effectLst/>
                <a:latin typeface="Arial Unicode MS"/>
              </a:rPr>
              <a:t>= d.</a:t>
            </a:r>
            <a:r>
              <a:rPr kumimoji="0" lang="en-US" altLang="en-US" sz="1000" b="0" i="0" u="none" strike="noStrike" cap="none" normalizeH="0" baseline="0">
                <a:ln>
                  <a:noFill/>
                </a:ln>
                <a:solidFill>
                  <a:srgbClr val="9876AA"/>
                </a:solidFill>
                <a:effectLst/>
                <a:latin typeface="Arial Unicode MS"/>
              </a:rPr>
              <a:t>id_dep</a:t>
            </a:r>
            <a:br>
              <a:rPr kumimoji="0" lang="en-US" altLang="en-US" sz="1000" b="0" i="0" u="none" strike="noStrike" cap="none" normalizeH="0" baseline="0">
                <a:ln>
                  <a:noFill/>
                </a:ln>
                <a:solidFill>
                  <a:srgbClr val="9876AA"/>
                </a:solidFill>
                <a:effectLst/>
                <a:latin typeface="Arial Unicode MS"/>
              </a:rPr>
            </a:br>
            <a:r>
              <a:rPr kumimoji="0" lang="en-US" altLang="en-US" sz="1000" b="0" i="0" u="none" strike="noStrike" cap="none" normalizeH="0" baseline="0">
                <a:ln>
                  <a:noFill/>
                </a:ln>
                <a:solidFill>
                  <a:srgbClr val="CC7832"/>
                </a:solidFill>
                <a:effectLst/>
                <a:latin typeface="Arial Unicode MS"/>
              </a:rPr>
              <a:t>inner join </a:t>
            </a:r>
            <a:r>
              <a:rPr kumimoji="0" lang="en-US" altLang="en-US" sz="1000" b="0" i="0" u="none" strike="noStrike" cap="none" normalizeH="0" baseline="0">
                <a:ln>
                  <a:noFill/>
                </a:ln>
                <a:solidFill>
                  <a:srgbClr val="A9B7C6"/>
                </a:solidFill>
                <a:effectLst/>
                <a:latin typeface="Arial Unicode MS"/>
              </a:rPr>
              <a:t>detalle_proyecto dp </a:t>
            </a:r>
            <a:r>
              <a:rPr kumimoji="0" lang="en-US" altLang="en-US" sz="1000" b="0" i="0" u="none" strike="noStrike" cap="none" normalizeH="0" baseline="0">
                <a:ln>
                  <a:noFill/>
                </a:ln>
                <a:solidFill>
                  <a:srgbClr val="CC7832"/>
                </a:solidFill>
                <a:effectLst/>
                <a:latin typeface="Arial Unicode MS"/>
              </a:rPr>
              <a:t>on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id_per </a:t>
            </a:r>
            <a:r>
              <a:rPr kumimoji="0" lang="en-US" altLang="en-US" sz="1000" b="0" i="0" u="none" strike="noStrike" cap="none" normalizeH="0" baseline="0">
                <a:ln>
                  <a:noFill/>
                </a:ln>
                <a:solidFill>
                  <a:srgbClr val="A9B7C6"/>
                </a:solidFill>
                <a:effectLst/>
                <a:latin typeface="Arial Unicode MS"/>
              </a:rPr>
              <a:t>= dp.</a:t>
            </a:r>
            <a:r>
              <a:rPr kumimoji="0" lang="en-US" altLang="en-US" sz="1000" b="0" i="0" u="none" strike="noStrike" cap="none" normalizeH="0" baseline="0">
                <a:ln>
                  <a:noFill/>
                </a:ln>
                <a:solidFill>
                  <a:srgbClr val="9876AA"/>
                </a:solidFill>
                <a:effectLst/>
                <a:latin typeface="Arial Unicode MS"/>
              </a:rPr>
              <a:t>id_per</a:t>
            </a:r>
            <a:br>
              <a:rPr kumimoji="0" lang="en-US" altLang="en-US" sz="1000" b="0" i="0" u="none" strike="noStrike" cap="none" normalizeH="0" baseline="0">
                <a:ln>
                  <a:noFill/>
                </a:ln>
                <a:solidFill>
                  <a:srgbClr val="9876AA"/>
                </a:solidFill>
                <a:effectLst/>
                <a:latin typeface="Arial Unicode MS"/>
              </a:rPr>
            </a:br>
            <a:r>
              <a:rPr kumimoji="0" lang="en-US" altLang="en-US" sz="1000" b="0" i="0" u="none" strike="noStrike" cap="none" normalizeH="0" baseline="0">
                <a:ln>
                  <a:noFill/>
                </a:ln>
                <a:solidFill>
                  <a:srgbClr val="CC7832"/>
                </a:solidFill>
                <a:effectLst/>
                <a:latin typeface="Arial Unicode MS"/>
              </a:rPr>
              <a:t>inner join </a:t>
            </a:r>
            <a:r>
              <a:rPr kumimoji="0" lang="en-US" altLang="en-US" sz="1000" b="0" i="0" u="none" strike="noStrike" cap="none" normalizeH="0" baseline="0">
                <a:ln>
                  <a:noFill/>
                </a:ln>
                <a:solidFill>
                  <a:srgbClr val="A9B7C6"/>
                </a:solidFill>
                <a:effectLst/>
                <a:latin typeface="Arial Unicode MS"/>
              </a:rPr>
              <a:t>proyecto p </a:t>
            </a:r>
            <a:r>
              <a:rPr kumimoji="0" lang="en-US" altLang="en-US" sz="1000" b="0" i="0" u="none" strike="noStrike" cap="none" normalizeH="0" baseline="0">
                <a:ln>
                  <a:noFill/>
                </a:ln>
                <a:solidFill>
                  <a:srgbClr val="CC7832"/>
                </a:solidFill>
                <a:effectLst/>
                <a:latin typeface="Arial Unicode MS"/>
              </a:rPr>
              <a:t>on </a:t>
            </a:r>
            <a:r>
              <a:rPr kumimoji="0" lang="en-US" altLang="en-US" sz="1000" b="0" i="0" u="none" strike="noStrike" cap="none" normalizeH="0" baseline="0">
                <a:ln>
                  <a:noFill/>
                </a:ln>
                <a:solidFill>
                  <a:srgbClr val="A9B7C6"/>
                </a:solidFill>
                <a:effectLst/>
                <a:latin typeface="Arial Unicode MS"/>
              </a:rPr>
              <a:t>dp.</a:t>
            </a:r>
            <a:r>
              <a:rPr kumimoji="0" lang="en-US" altLang="en-US" sz="1000" b="0" i="0" u="none" strike="noStrike" cap="none" normalizeH="0" baseline="0">
                <a:ln>
                  <a:noFill/>
                </a:ln>
                <a:solidFill>
                  <a:srgbClr val="9876AA"/>
                </a:solidFill>
                <a:effectLst/>
                <a:latin typeface="Arial Unicode MS"/>
              </a:rPr>
              <a:t>id_proy </a:t>
            </a:r>
            <a:r>
              <a:rPr kumimoji="0" lang="en-US" altLang="en-US" sz="1000" b="0" i="0" u="none" strike="noStrike" cap="none" normalizeH="0" baseline="0">
                <a:ln>
                  <a:noFill/>
                </a:ln>
                <a:solidFill>
                  <a:srgbClr val="A9B7C6"/>
                </a:solidFill>
                <a:effectLst/>
                <a:latin typeface="Arial Unicode MS"/>
              </a:rPr>
              <a:t>= p.</a:t>
            </a:r>
            <a:r>
              <a:rPr kumimoji="0" lang="en-US" altLang="en-US" sz="1000" b="0" i="0" u="none" strike="noStrike" cap="none" normalizeH="0" baseline="0">
                <a:ln>
                  <a:noFill/>
                </a:ln>
                <a:solidFill>
                  <a:srgbClr val="9876AA"/>
                </a:solidFill>
                <a:effectLst/>
                <a:latin typeface="Arial Unicode MS"/>
              </a:rPr>
              <a:t>id_proy</a:t>
            </a:r>
            <a:br>
              <a:rPr kumimoji="0" lang="en-US" altLang="en-US" sz="1000" b="0" i="0" u="none" strike="noStrike" cap="none" normalizeH="0" baseline="0">
                <a:ln>
                  <a:noFill/>
                </a:ln>
                <a:solidFill>
                  <a:srgbClr val="9876AA"/>
                </a:solidFill>
                <a:effectLst/>
                <a:latin typeface="Arial Unicode MS"/>
              </a:rPr>
            </a:br>
            <a:r>
              <a:rPr kumimoji="0" lang="en-US" altLang="en-US" sz="1000" b="0" i="0" u="none" strike="noStrike" cap="none" normalizeH="0" baseline="0">
                <a:ln>
                  <a:noFill/>
                </a:ln>
                <a:solidFill>
                  <a:srgbClr val="CC7832"/>
                </a:solidFill>
                <a:effectLst/>
                <a:latin typeface="Arial Unicode MS"/>
              </a:rPr>
              <a:t>inner join </a:t>
            </a:r>
            <a:r>
              <a:rPr kumimoji="0" lang="en-US" altLang="en-US" sz="1000" b="0" i="0" u="none" strike="noStrike" cap="none" normalizeH="0" baseline="0">
                <a:ln>
                  <a:noFill/>
                </a:ln>
                <a:solidFill>
                  <a:srgbClr val="A9B7C6"/>
                </a:solidFill>
                <a:effectLst/>
                <a:latin typeface="Arial Unicode MS"/>
              </a:rPr>
              <a:t>provincia prov </a:t>
            </a:r>
            <a:r>
              <a:rPr kumimoji="0" lang="en-US" altLang="en-US" sz="1000" b="0" i="0" u="none" strike="noStrike" cap="none" normalizeH="0" baseline="0">
                <a:ln>
                  <a:noFill/>
                </a:ln>
                <a:solidFill>
                  <a:srgbClr val="CC7832"/>
                </a:solidFill>
                <a:effectLst/>
                <a:latin typeface="Arial Unicode MS"/>
              </a:rPr>
              <a:t>on </a:t>
            </a:r>
            <a:r>
              <a:rPr kumimoji="0" lang="en-US" altLang="en-US" sz="1000" b="0" i="0" u="none" strike="noStrike" cap="none" normalizeH="0" baseline="0">
                <a:ln>
                  <a:noFill/>
                </a:ln>
                <a:solidFill>
                  <a:srgbClr val="A9B7C6"/>
                </a:solidFill>
                <a:effectLst/>
                <a:latin typeface="Arial Unicode MS"/>
              </a:rPr>
              <a:t>per.</a:t>
            </a:r>
            <a:r>
              <a:rPr kumimoji="0" lang="en-US" altLang="en-US" sz="1000" b="0" i="0" u="none" strike="noStrike" cap="none" normalizeH="0" baseline="0">
                <a:ln>
                  <a:noFill/>
                </a:ln>
                <a:solidFill>
                  <a:srgbClr val="9876AA"/>
                </a:solidFill>
                <a:effectLst/>
                <a:latin typeface="Arial Unicode MS"/>
              </a:rPr>
              <a:t>id_prov </a:t>
            </a:r>
            <a:r>
              <a:rPr kumimoji="0" lang="en-US" altLang="en-US" sz="1000" b="0" i="0" u="none" strike="noStrike" cap="none" normalizeH="0" baseline="0">
                <a:ln>
                  <a:noFill/>
                </a:ln>
                <a:solidFill>
                  <a:srgbClr val="A9B7C6"/>
                </a:solidFill>
                <a:effectLst/>
                <a:latin typeface="Arial Unicode MS"/>
              </a:rPr>
              <a:t>= prov.</a:t>
            </a:r>
            <a:r>
              <a:rPr kumimoji="0" lang="en-US" altLang="en-US" sz="1000" b="0" i="0" u="none" strike="noStrike" cap="none" normalizeH="0" baseline="0">
                <a:ln>
                  <a:noFill/>
                </a:ln>
                <a:solidFill>
                  <a:srgbClr val="9876AA"/>
                </a:solidFill>
                <a:effectLst/>
                <a:latin typeface="Arial Unicode MS"/>
              </a:rPr>
              <a:t>id_prov</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select </a:t>
            </a:r>
            <a:r>
              <a:rPr kumimoji="0" lang="en-US" altLang="en-US" sz="1000" b="0" i="0" u="none" strike="noStrike" cap="none" normalizeH="0" baseline="0">
                <a:ln>
                  <a:noFill/>
                </a:ln>
                <a:solidFill>
                  <a:srgbClr val="FFC66D"/>
                </a:solidFill>
                <a:effectLst/>
                <a:latin typeface="Arial Unicode MS"/>
              </a:rPr>
              <a:t>* </a:t>
            </a:r>
            <a:r>
              <a:rPr kumimoji="0" lang="en-US" altLang="en-US" sz="1000" b="0" i="0" u="none" strike="noStrike" cap="none" normalizeH="0" baseline="0">
                <a:ln>
                  <a:noFill/>
                </a:ln>
                <a:solidFill>
                  <a:srgbClr val="CC7832"/>
                </a:solidFill>
                <a:effectLst/>
                <a:latin typeface="Arial Unicode MS"/>
              </a:rPr>
              <a:t>from </a:t>
            </a:r>
            <a:r>
              <a:rPr kumimoji="0" lang="en-US" altLang="en-US" sz="1000" b="0" i="0" u="none" strike="noStrike" cap="none" normalizeH="0" baseline="0">
                <a:ln>
                  <a:noFill/>
                </a:ln>
                <a:solidFill>
                  <a:srgbClr val="A9B7C6"/>
                </a:solidFill>
                <a:effectLst/>
                <a:latin typeface="Arial Unicode MS"/>
              </a:rPr>
              <a:t>Uso_de_Todas_las_tablas</a:t>
            </a:r>
            <a:r>
              <a:rPr kumimoji="0" lang="en-US" altLang="en-US" sz="1000" b="0" i="0" u="none" strike="noStrike" cap="none" normalizeH="0" baseline="0">
                <a:ln>
                  <a:noFill/>
                </a:ln>
                <a:solidFill>
                  <a:srgbClr val="CC7832"/>
                </a:solidFill>
                <a:effectLst/>
                <a:latin typeface="Arial Unicode MS"/>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02926128-C09B-449A-A83E-938D5B518AEF}"/>
              </a:ext>
            </a:extLst>
          </p:cNvPr>
          <p:cNvPicPr>
            <a:picLocks noChangeAspect="1"/>
          </p:cNvPicPr>
          <p:nvPr/>
        </p:nvPicPr>
        <p:blipFill>
          <a:blip r:embed="rId3"/>
          <a:stretch>
            <a:fillRect/>
          </a:stretch>
        </p:blipFill>
        <p:spPr>
          <a:xfrm>
            <a:off x="111600" y="3261480"/>
            <a:ext cx="8920800" cy="9533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6" name="Google Shape;162;p38">
            <a:extLst>
              <a:ext uri="{FF2B5EF4-FFF2-40B4-BE49-F238E27FC236}">
                <a16:creationId xmlns:a16="http://schemas.microsoft.com/office/drawing/2014/main" id="{00E6D255-443B-4EE1-A020-855FDD58B617}"/>
              </a:ext>
            </a:extLst>
          </p:cNvPr>
          <p:cNvSpPr txBox="1">
            <a:spLocks/>
          </p:cNvSpPr>
          <p:nvPr/>
        </p:nvSpPr>
        <p:spPr>
          <a:xfrm>
            <a:off x="2175900" y="986400"/>
            <a:ext cx="4792200" cy="16084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8800" dirty="0"/>
              <a:t>Gracias</a:t>
            </a:r>
          </a:p>
        </p:txBody>
      </p:sp>
    </p:spTree>
    <p:extLst>
      <p:ext uri="{BB962C8B-B14F-4D97-AF65-F5344CB8AC3E}">
        <p14:creationId xmlns:p14="http://schemas.microsoft.com/office/powerpoint/2010/main" val="370492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MANEJO DE CONCEPTOS</a:t>
            </a:r>
            <a:endParaRPr dirty="0"/>
          </a:p>
        </p:txBody>
      </p:sp>
      <p:sp>
        <p:nvSpPr>
          <p:cNvPr id="171" name="Google Shape;171;p39"/>
          <p:cNvSpPr txBox="1">
            <a:spLocks noGrp="1"/>
          </p:cNvSpPr>
          <p:nvPr>
            <p:ph type="body" idx="1"/>
          </p:nvPr>
        </p:nvSpPr>
        <p:spPr>
          <a:xfrm>
            <a:off x="938500" y="986400"/>
            <a:ext cx="7172100" cy="4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bg1">
                    <a:lumMod val="95000"/>
                  </a:schemeClr>
                </a:solidFill>
                <a:latin typeface="Montserrat Light" panose="00000400000000000000" pitchFamily="2" charset="0"/>
              </a:rPr>
              <a:t>1.- Defina que es lenguaje procedural en MySQL.</a:t>
            </a:r>
          </a:p>
          <a:p>
            <a:pPr marL="0" lvl="0" indent="0" algn="l" rtl="0">
              <a:spcBef>
                <a:spcPts val="0"/>
              </a:spcBef>
              <a:spcAft>
                <a:spcPts val="0"/>
              </a:spcAft>
              <a:buNone/>
            </a:pPr>
            <a:endParaRPr lang="es-ES" dirty="0">
              <a:solidFill>
                <a:schemeClr val="bg1">
                  <a:lumMod val="95000"/>
                </a:schemeClr>
              </a:solidFill>
              <a:latin typeface="Montserrat Light" panose="00000400000000000000" pitchFamily="2" charset="0"/>
            </a:endParaRPr>
          </a:p>
          <a:p>
            <a:pPr marL="0" indent="0">
              <a:buNone/>
            </a:pPr>
            <a:r>
              <a:rPr lang="es-ES" sz="1200" dirty="0">
                <a:solidFill>
                  <a:schemeClr val="bg1">
                    <a:lumMod val="95000"/>
                  </a:schemeClr>
                </a:solidFill>
                <a:latin typeface="Montserrat Light" panose="020B0604020202020204" pitchFamily="2" charset="0"/>
                <a:ea typeface="Calibri" panose="020F0502020204030204" pitchFamily="34" charset="0"/>
                <a:cs typeface="Calibri" panose="020F0502020204030204" pitchFamily="34" charset="0"/>
              </a:rPr>
              <a:t>El lenguaje procedural es la capacidad que tiene el servidor MySQL para crear y utilizar procedimientos almacenados y funciones definidas por el usuario, estos procedimientos, funciones pueden ser llamados desde cualquier lugar dentro de la base de datos MySQL estos pueden recibir parámetros de entrada y devolver valores de salida.</a:t>
            </a:r>
          </a:p>
          <a:p>
            <a:pPr marL="0" lvl="0" indent="0" algn="l" rtl="0">
              <a:spcBef>
                <a:spcPts val="0"/>
              </a:spcBef>
              <a:spcAft>
                <a:spcPts val="0"/>
              </a:spcAft>
              <a:buNone/>
            </a:pPr>
            <a:endParaRPr lang="es-ES" dirty="0"/>
          </a:p>
          <a:p>
            <a:pPr marL="0" indent="0">
              <a:spcAft>
                <a:spcPts val="1600"/>
              </a:spcAft>
              <a:buNone/>
            </a:pPr>
            <a:r>
              <a:rPr lang="es-ES" sz="1200" dirty="0">
                <a:solidFill>
                  <a:schemeClr val="bg1">
                    <a:lumMod val="95000"/>
                  </a:schemeClr>
                </a:solidFill>
                <a:latin typeface="Montserrat Light" panose="00000400000000000000" pitchFamily="2" charset="0"/>
              </a:rPr>
              <a:t>2.- Defina que es una función en MySQL.</a:t>
            </a:r>
          </a:p>
          <a:p>
            <a:pPr marL="0" indent="0">
              <a:spcAft>
                <a:spcPts val="1600"/>
              </a:spcAft>
              <a:buNone/>
            </a:pPr>
            <a:r>
              <a:rPr lang="es-ES" sz="1200" cap="none" dirty="0">
                <a:solidFill>
                  <a:schemeClr val="bg1">
                    <a:lumMod val="95000"/>
                  </a:schemeClr>
                </a:solidFill>
                <a:latin typeface="Montserrat Light" panose="00000400000000000000" pitchFamily="2" charset="0"/>
                <a:ea typeface="Calibri" panose="020F0502020204030204" pitchFamily="34" charset="0"/>
                <a:cs typeface="Calibri" panose="020F0502020204030204" pitchFamily="34" charset="0"/>
              </a:rPr>
              <a:t>La función en MySQL es un Objeto de programación que puede ser definido por el usuario y utilizarlo para realizar operaciones especificas donde estos pueden recibir uno o varios valores de entrada los cuales serán procesados y devolverán un resultado.</a:t>
            </a:r>
          </a:p>
          <a:p>
            <a:pPr marL="0" indent="0">
              <a:spcAft>
                <a:spcPts val="1600"/>
              </a:spcAft>
              <a:buNone/>
            </a:pPr>
            <a:endParaRPr lang="es-ES" sz="1200" cap="none" dirty="0">
              <a:solidFill>
                <a:schemeClr val="bg1">
                  <a:lumMod val="95000"/>
                </a:schemeClr>
              </a:solidFill>
              <a:latin typeface="Montserrat Light" panose="00000400000000000000" pitchFamily="2" charset="0"/>
              <a:ea typeface="Calibri" panose="020F0502020204030204" pitchFamily="34" charset="0"/>
              <a:cs typeface="Calibri" panose="020F0502020204030204" pitchFamily="34" charset="0"/>
            </a:endParaRPr>
          </a:p>
          <a:p>
            <a:pPr marL="0" indent="0">
              <a:spcAft>
                <a:spcPts val="1600"/>
              </a:spcAft>
              <a:buNone/>
            </a:pPr>
            <a:endParaRPr lang="es-ES" sz="1200" dirty="0">
              <a:solidFill>
                <a:schemeClr val="bg1">
                  <a:lumMod val="95000"/>
                </a:schemeClr>
              </a:solidFill>
              <a:latin typeface="Montserrat Light" panose="00000400000000000000" pitchFamily="2" charset="0"/>
            </a:endParaRPr>
          </a:p>
          <a:p>
            <a:pPr marL="0" indent="0">
              <a:spcAft>
                <a:spcPts val="1600"/>
              </a:spcAft>
              <a:buNone/>
            </a:pPr>
            <a:endParaRPr lang="es-ES" sz="1200" dirty="0">
              <a:solidFill>
                <a:schemeClr val="bg1">
                  <a:lumMod val="95000"/>
                </a:schemeClr>
              </a:solidFill>
              <a:latin typeface="Montserrat Light" panose="00000400000000000000" pitchFamily="2" charset="0"/>
            </a:endParaRPr>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3;p39">
            <a:extLst>
              <a:ext uri="{FF2B5EF4-FFF2-40B4-BE49-F238E27FC236}">
                <a16:creationId xmlns:a16="http://schemas.microsoft.com/office/drawing/2014/main" id="{877800AC-1DF7-4C13-A714-6B16D88B9398}"/>
              </a:ext>
            </a:extLst>
          </p:cNvPr>
          <p:cNvSpPr txBox="1"/>
          <p:nvPr/>
        </p:nvSpPr>
        <p:spPr>
          <a:xfrm>
            <a:off x="938500" y="3384000"/>
            <a:ext cx="7172100" cy="167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ES" sz="1200" dirty="0">
                <a:solidFill>
                  <a:schemeClr val="bg1">
                    <a:lumMod val="95000"/>
                  </a:schemeClr>
                </a:solidFill>
                <a:latin typeface="Montserrat Light" panose="00000400000000000000" pitchFamily="2" charset="0"/>
              </a:rPr>
              <a:t>3. Cuál es la diferencia entre funciones y procedimientos almacenados.</a:t>
            </a:r>
          </a:p>
          <a:p>
            <a:pPr marL="0" lvl="0" indent="0" algn="l" rtl="0">
              <a:lnSpc>
                <a:spcPct val="115000"/>
              </a:lnSpc>
              <a:spcBef>
                <a:spcPts val="0"/>
              </a:spcBef>
              <a:spcAft>
                <a:spcPts val="1600"/>
              </a:spcAft>
              <a:buNone/>
            </a:pPr>
            <a:r>
              <a:rPr lang="es-ES" sz="1200" dirty="0">
                <a:solidFill>
                  <a:schemeClr val="bg1">
                    <a:lumMod val="95000"/>
                  </a:schemeClr>
                </a:solidFill>
                <a:latin typeface="Montserrat Light" panose="00000400000000000000" pitchFamily="2" charset="0"/>
              </a:rPr>
              <a:t>Una función es un bloque de código que acepta parámetros, realiza ciertas operaciones y devuelve un valor.</a:t>
            </a:r>
          </a:p>
          <a:p>
            <a:pPr marL="0" lvl="0" indent="0" algn="l" rtl="0">
              <a:lnSpc>
                <a:spcPct val="115000"/>
              </a:lnSpc>
              <a:spcBef>
                <a:spcPts val="0"/>
              </a:spcBef>
              <a:spcAft>
                <a:spcPts val="1600"/>
              </a:spcAft>
              <a:buNone/>
            </a:pPr>
            <a:r>
              <a:rPr lang="es-ES" sz="1200" dirty="0">
                <a:solidFill>
                  <a:schemeClr val="bg1">
                    <a:lumMod val="95000"/>
                  </a:schemeClr>
                </a:solidFill>
                <a:latin typeface="Montserrat Light" panose="00000400000000000000" pitchFamily="2" charset="0"/>
              </a:rPr>
              <a:t>Un procedimiento almacenado es un conjunto de instrucciones SQL que se almacenan en la base de datos y se ejecutan de manera independiente.</a:t>
            </a:r>
          </a:p>
          <a:p>
            <a:pPr marL="0" lvl="0" indent="0" algn="l" rtl="0">
              <a:lnSpc>
                <a:spcPct val="115000"/>
              </a:lnSpc>
              <a:spcBef>
                <a:spcPts val="0"/>
              </a:spcBef>
              <a:spcAft>
                <a:spcPts val="1600"/>
              </a:spcAft>
              <a:buNone/>
            </a:pPr>
            <a:endParaRPr sz="1050" dirty="0">
              <a:solidFill>
                <a:schemeClr val="bg1">
                  <a:lumMod val="95000"/>
                </a:schemeClr>
              </a:solidFill>
              <a:latin typeface="Montserrat Light" panose="00000400000000000000" pitchFamily="2" charset="0"/>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3" name="Google Shape;170;p39">
            <a:extLst>
              <a:ext uri="{FF2B5EF4-FFF2-40B4-BE49-F238E27FC236}">
                <a16:creationId xmlns:a16="http://schemas.microsoft.com/office/drawing/2014/main" id="{86693671-D0A8-4409-8CC6-5FBD4DEF95B4}"/>
              </a:ext>
            </a:extLst>
          </p:cNvPr>
          <p:cNvSpPr txBox="1">
            <a:spLocks noGrp="1"/>
          </p:cNvSpPr>
          <p:nvPr>
            <p:ph type="title"/>
          </p:nvPr>
        </p:nvSpPr>
        <p:spPr>
          <a:xfrm>
            <a:off x="132100" y="0"/>
            <a:ext cx="3323900" cy="469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MANEJO DE CONCEPTOS</a:t>
            </a:r>
            <a:endParaRPr dirty="0"/>
          </a:p>
        </p:txBody>
      </p:sp>
      <p:sp>
        <p:nvSpPr>
          <p:cNvPr id="35" name="CuadroTexto 34">
            <a:extLst>
              <a:ext uri="{FF2B5EF4-FFF2-40B4-BE49-F238E27FC236}">
                <a16:creationId xmlns:a16="http://schemas.microsoft.com/office/drawing/2014/main" id="{DA2AD919-D013-4047-925D-7ECDD73304AA}"/>
              </a:ext>
            </a:extLst>
          </p:cNvPr>
          <p:cNvSpPr txBox="1"/>
          <p:nvPr/>
        </p:nvSpPr>
        <p:spPr>
          <a:xfrm>
            <a:off x="132100" y="1103619"/>
            <a:ext cx="4572000" cy="822276"/>
          </a:xfrm>
          <a:prstGeom prst="rect">
            <a:avLst/>
          </a:prstGeom>
          <a:noFill/>
        </p:spPr>
        <p:txBody>
          <a:bodyPr wrap="square">
            <a:spAutoFit/>
          </a:bodyPr>
          <a:lstStyle/>
          <a:p>
            <a:pPr lvl="0" algn="l" fontAlgn="base">
              <a:lnSpc>
                <a:spcPct val="107000"/>
              </a:lnSpc>
              <a:spcAft>
                <a:spcPts val="1415"/>
              </a:spcAft>
              <a:buClr>
                <a:srgbClr val="008575"/>
              </a:buClr>
              <a:buSzPts val="1600"/>
            </a:pPr>
            <a:r>
              <a:rPr lang="es-MX" sz="1200" dirty="0">
                <a:solidFill>
                  <a:schemeClr val="bg1"/>
                </a:solidFill>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4</a:t>
            </a:r>
            <a:r>
              <a:rPr lang="es-MX" sz="120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a:t>
            </a:r>
            <a:r>
              <a:rPr lang="en-US" sz="120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 </a:t>
            </a:r>
            <a:r>
              <a:rPr lang="es-MX" sz="120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Cómo se ejecuta una función y un procedimiento almacenado.</a:t>
            </a:r>
          </a:p>
          <a:p>
            <a:pPr lvl="0" algn="l" fontAlgn="base">
              <a:lnSpc>
                <a:spcPct val="107000"/>
              </a:lnSpc>
              <a:spcAft>
                <a:spcPts val="1415"/>
              </a:spcAft>
              <a:buClr>
                <a:srgbClr val="008575"/>
              </a:buClr>
              <a:buSzPts val="1600"/>
            </a:pPr>
            <a:endParaRPr lang="en-US" sz="100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endParaRPr>
          </a:p>
        </p:txBody>
      </p:sp>
      <p:sp>
        <p:nvSpPr>
          <p:cNvPr id="6" name="Google Shape;297;p26">
            <a:extLst>
              <a:ext uri="{FF2B5EF4-FFF2-40B4-BE49-F238E27FC236}">
                <a16:creationId xmlns:a16="http://schemas.microsoft.com/office/drawing/2014/main" id="{0A2F8B4D-5B0B-4DF7-BD22-0354BC12BB51}"/>
              </a:ext>
            </a:extLst>
          </p:cNvPr>
          <p:cNvSpPr txBox="1">
            <a:spLocks noGrp="1"/>
          </p:cNvSpPr>
          <p:nvPr/>
        </p:nvSpPr>
        <p:spPr>
          <a:xfrm>
            <a:off x="132100" y="1577660"/>
            <a:ext cx="6175945" cy="82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lvl="0" indent="0" algn="l" rtl="0">
              <a:spcBef>
                <a:spcPts val="0"/>
              </a:spcBef>
              <a:spcAft>
                <a:spcPts val="0"/>
              </a:spcAft>
              <a:buNone/>
            </a:pPr>
            <a:r>
              <a:rPr lang="es-ES" sz="1200" i="1" dirty="0">
                <a:solidFill>
                  <a:srgbClr val="FFFFFF"/>
                </a:solidFill>
                <a:latin typeface="Montserrat Light" panose="00000400000000000000" pitchFamily="2" charset="0"/>
              </a:rPr>
              <a:t>Para ejecutar una función se utiliza la instrucción: </a:t>
            </a:r>
            <a:r>
              <a:rPr lang="es-ES" sz="1200" i="1" dirty="0" err="1">
                <a:solidFill>
                  <a:srgbClr val="FFFFFF"/>
                </a:solidFill>
                <a:latin typeface="Montserrat Light" panose="00000400000000000000" pitchFamily="2" charset="0"/>
              </a:rPr>
              <a:t>select</a:t>
            </a:r>
            <a:r>
              <a:rPr lang="es-ES" sz="1200" i="1" dirty="0">
                <a:solidFill>
                  <a:srgbClr val="FFFFFF"/>
                </a:solidFill>
                <a:latin typeface="Montserrat Light" panose="00000400000000000000" pitchFamily="2" charset="0"/>
              </a:rPr>
              <a:t> función();</a:t>
            </a:r>
          </a:p>
          <a:p>
            <a:pPr marL="0" lvl="0" indent="0" algn="l" rtl="0">
              <a:spcBef>
                <a:spcPts val="0"/>
              </a:spcBef>
              <a:spcAft>
                <a:spcPts val="0"/>
              </a:spcAft>
              <a:buNone/>
            </a:pPr>
            <a:r>
              <a:rPr lang="es-ES" sz="1200" i="1" dirty="0">
                <a:latin typeface="Montserrat Light" panose="00000400000000000000" pitchFamily="2" charset="0"/>
              </a:rPr>
              <a:t>Para ejecutar un procedimiento almacenado se utiliza la instrucción: </a:t>
            </a:r>
            <a:r>
              <a:rPr lang="es-ES" sz="1200" i="1" dirty="0" err="1">
                <a:latin typeface="Montserrat Light" panose="00000400000000000000" pitchFamily="2" charset="0"/>
              </a:rPr>
              <a:t>Call</a:t>
            </a:r>
            <a:r>
              <a:rPr lang="es-ES" sz="1200" i="1" dirty="0">
                <a:latin typeface="Montserrat Light" panose="00000400000000000000" pitchFamily="2" charset="0"/>
              </a:rPr>
              <a:t> procedimiento(); </a:t>
            </a:r>
          </a:p>
          <a:p>
            <a:pPr marL="0" lvl="0" indent="0" algn="l" rtl="0">
              <a:spcBef>
                <a:spcPts val="0"/>
              </a:spcBef>
              <a:spcAft>
                <a:spcPts val="0"/>
              </a:spcAft>
              <a:buNone/>
            </a:pPr>
            <a:endParaRPr lang="es-ES" sz="1200" i="1" dirty="0">
              <a:solidFill>
                <a:srgbClr val="FFFFFF"/>
              </a:solidFill>
              <a:latin typeface="Montserrat Light" panose="00000400000000000000" pitchFamily="2" charset="0"/>
            </a:endParaRPr>
          </a:p>
          <a:p>
            <a:pPr marL="0" lvl="0" indent="0" algn="l" rtl="0">
              <a:spcBef>
                <a:spcPts val="0"/>
              </a:spcBef>
              <a:spcAft>
                <a:spcPts val="0"/>
              </a:spcAft>
              <a:buNone/>
            </a:pPr>
            <a:endParaRPr sz="1200" i="1" dirty="0">
              <a:solidFill>
                <a:srgbClr val="FFFFFF"/>
              </a:solidFill>
              <a:latin typeface="Montserrat Light" panose="00000400000000000000" pitchFamily="2" charset="0"/>
            </a:endParaRPr>
          </a:p>
        </p:txBody>
      </p:sp>
      <p:sp>
        <p:nvSpPr>
          <p:cNvPr id="7" name="CuadroTexto 6">
            <a:extLst>
              <a:ext uri="{FF2B5EF4-FFF2-40B4-BE49-F238E27FC236}">
                <a16:creationId xmlns:a16="http://schemas.microsoft.com/office/drawing/2014/main" id="{2A337E93-6834-4F79-BCC5-0A951D3DEE6B}"/>
              </a:ext>
            </a:extLst>
          </p:cNvPr>
          <p:cNvSpPr txBox="1"/>
          <p:nvPr/>
        </p:nvSpPr>
        <p:spPr>
          <a:xfrm>
            <a:off x="132100" y="2263973"/>
            <a:ext cx="5260700" cy="307777"/>
          </a:xfrm>
          <a:prstGeom prst="rect">
            <a:avLst/>
          </a:prstGeom>
          <a:noFill/>
        </p:spPr>
        <p:txBody>
          <a:bodyPr wrap="square">
            <a:spAutoFit/>
          </a:bodyPr>
          <a:lstStyle/>
          <a:p>
            <a:r>
              <a:rPr lang="es-ES" dirty="0">
                <a:solidFill>
                  <a:schemeClr val="bg1"/>
                </a:solidFill>
                <a:latin typeface="Montserrat Light" panose="00000400000000000000" pitchFamily="2" charset="0"/>
              </a:rPr>
              <a:t>5.Defina que es una TRIGGER en MySQL.</a:t>
            </a:r>
            <a:endParaRPr lang="en-US" dirty="0">
              <a:solidFill>
                <a:schemeClr val="bg1"/>
              </a:solidFill>
              <a:latin typeface="Montserrat Light" panose="00000400000000000000" pitchFamily="2" charset="0"/>
            </a:endParaRPr>
          </a:p>
        </p:txBody>
      </p:sp>
      <p:sp>
        <p:nvSpPr>
          <p:cNvPr id="9" name="CuadroTexto 8">
            <a:extLst>
              <a:ext uri="{FF2B5EF4-FFF2-40B4-BE49-F238E27FC236}">
                <a16:creationId xmlns:a16="http://schemas.microsoft.com/office/drawing/2014/main" id="{43CB0EBE-F9CD-4A89-951B-85DBBBA0D3A4}"/>
              </a:ext>
            </a:extLst>
          </p:cNvPr>
          <p:cNvSpPr txBox="1"/>
          <p:nvPr/>
        </p:nvSpPr>
        <p:spPr>
          <a:xfrm>
            <a:off x="1623600" y="2571750"/>
            <a:ext cx="6094800" cy="1600438"/>
          </a:xfrm>
          <a:prstGeom prst="rect">
            <a:avLst/>
          </a:prstGeom>
          <a:noFill/>
        </p:spPr>
        <p:txBody>
          <a:bodyPr wrap="square">
            <a:spAutoFit/>
          </a:bodyPr>
          <a:lstStyle/>
          <a:p>
            <a:r>
              <a:rPr lang="es-ES" dirty="0">
                <a:solidFill>
                  <a:schemeClr val="bg1"/>
                </a:solidFill>
                <a:latin typeface="Montserrat Light" panose="00000400000000000000" pitchFamily="2" charset="0"/>
              </a:rPr>
              <a:t>En MySQL, una </a:t>
            </a:r>
            <a:r>
              <a:rPr lang="es-ES" dirty="0" err="1">
                <a:solidFill>
                  <a:schemeClr val="bg1"/>
                </a:solidFill>
                <a:latin typeface="Montserrat Light" panose="00000400000000000000" pitchFamily="2" charset="0"/>
              </a:rPr>
              <a:t>trigger</a:t>
            </a:r>
            <a:r>
              <a:rPr lang="es-ES" dirty="0">
                <a:solidFill>
                  <a:schemeClr val="bg1"/>
                </a:solidFill>
                <a:latin typeface="Montserrat Light" panose="00000400000000000000" pitchFamily="2" charset="0"/>
              </a:rPr>
              <a:t> (disparador en español) es un objeto de base de datos que permite ejecutar automáticamente un conjunto de instrucciones SQL cuando ocurre un evento específico en una tabla. Los disparadores se asocian con una tabla y se activan cuando se realiza una operación de inserción (INSERT), actualización (UPDATE) o eliminación (DELETE) en la tabla.</a:t>
            </a:r>
          </a:p>
          <a:p>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5" name="CuadroTexto 14">
            <a:extLst>
              <a:ext uri="{FF2B5EF4-FFF2-40B4-BE49-F238E27FC236}">
                <a16:creationId xmlns:a16="http://schemas.microsoft.com/office/drawing/2014/main" id="{B5F093DE-0A27-4EF8-9E5A-6E221C0B6764}"/>
              </a:ext>
            </a:extLst>
          </p:cNvPr>
          <p:cNvSpPr txBox="1"/>
          <p:nvPr/>
        </p:nvSpPr>
        <p:spPr>
          <a:xfrm>
            <a:off x="3891600" y="12404"/>
            <a:ext cx="4572000" cy="523220"/>
          </a:xfrm>
          <a:prstGeom prst="rect">
            <a:avLst/>
          </a:prstGeom>
          <a:noFill/>
        </p:spPr>
        <p:txBody>
          <a:bodyPr wrap="square">
            <a:spAutoFit/>
          </a:bodyPr>
          <a:lstStyle/>
          <a:p>
            <a:r>
              <a:rPr lang="es-ES" dirty="0">
                <a:solidFill>
                  <a:schemeClr val="bg1"/>
                </a:solidFill>
                <a:latin typeface="Montserrat Light" panose="00000400000000000000" pitchFamily="2" charset="0"/>
              </a:rPr>
              <a:t>6.En un </a:t>
            </a:r>
            <a:r>
              <a:rPr lang="es-ES" dirty="0" err="1">
                <a:solidFill>
                  <a:schemeClr val="bg1"/>
                </a:solidFill>
                <a:latin typeface="Montserrat Light" panose="00000400000000000000" pitchFamily="2" charset="0"/>
              </a:rPr>
              <a:t>trigger</a:t>
            </a:r>
            <a:r>
              <a:rPr lang="es-ES" dirty="0">
                <a:solidFill>
                  <a:schemeClr val="bg1"/>
                </a:solidFill>
                <a:latin typeface="Montserrat Light" panose="00000400000000000000" pitchFamily="2" charset="0"/>
              </a:rPr>
              <a:t> que papel juega las variables OLD y NEW</a:t>
            </a:r>
            <a:endParaRPr lang="en-US" dirty="0">
              <a:solidFill>
                <a:schemeClr val="bg1"/>
              </a:solidFill>
              <a:latin typeface="Montserrat Light" panose="00000400000000000000" pitchFamily="2" charset="0"/>
            </a:endParaRPr>
          </a:p>
        </p:txBody>
      </p:sp>
      <p:sp>
        <p:nvSpPr>
          <p:cNvPr id="17" name="CuadroTexto 16">
            <a:extLst>
              <a:ext uri="{FF2B5EF4-FFF2-40B4-BE49-F238E27FC236}">
                <a16:creationId xmlns:a16="http://schemas.microsoft.com/office/drawing/2014/main" id="{3BEB6018-CCBC-4F88-B75D-5EE09C5FE5F4}"/>
              </a:ext>
            </a:extLst>
          </p:cNvPr>
          <p:cNvSpPr txBox="1"/>
          <p:nvPr/>
        </p:nvSpPr>
        <p:spPr>
          <a:xfrm>
            <a:off x="3949200" y="535624"/>
            <a:ext cx="4572000" cy="1277273"/>
          </a:xfrm>
          <a:prstGeom prst="rect">
            <a:avLst/>
          </a:prstGeom>
          <a:noFill/>
        </p:spPr>
        <p:txBody>
          <a:bodyPr wrap="square">
            <a:spAutoFit/>
          </a:bodyPr>
          <a:lstStyle/>
          <a:p>
            <a:r>
              <a:rPr lang="es-ES" sz="1100" dirty="0">
                <a:solidFill>
                  <a:schemeClr val="bg1"/>
                </a:solidFill>
                <a:latin typeface="Montserrat Light" panose="00000400000000000000" pitchFamily="2" charset="0"/>
              </a:rPr>
              <a:t>En un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en MySQL, las variables OLD y NEW se utilizan para acceder a los valores antiguos y nuevos de las columnas en una tabla, respectivamente. Estas variables son especialmente útiles en los </a:t>
            </a:r>
            <a:r>
              <a:rPr lang="es-ES" sz="1100" dirty="0" err="1">
                <a:solidFill>
                  <a:schemeClr val="bg1"/>
                </a:solidFill>
                <a:latin typeface="Montserrat Light" panose="00000400000000000000" pitchFamily="2" charset="0"/>
              </a:rPr>
              <a:t>triggers</a:t>
            </a:r>
            <a:r>
              <a:rPr lang="es-ES" sz="1100" dirty="0">
                <a:solidFill>
                  <a:schemeClr val="bg1"/>
                </a:solidFill>
                <a:latin typeface="Montserrat Light" panose="00000400000000000000" pitchFamily="2" charset="0"/>
              </a:rPr>
              <a:t> AFTER UPDATE y AFTER DELETE, donde puedes acceder a los valores antiguos antes de la operación de actualización o eliminación, así como a los nuevos valores después de la operación.</a:t>
            </a:r>
            <a:endParaRPr lang="en-US" sz="1100" dirty="0">
              <a:solidFill>
                <a:schemeClr val="bg1"/>
              </a:solidFill>
              <a:latin typeface="Montserrat Light" panose="00000400000000000000" pitchFamily="2" charset="0"/>
            </a:endParaRPr>
          </a:p>
        </p:txBody>
      </p:sp>
      <p:sp>
        <p:nvSpPr>
          <p:cNvPr id="6" name="CuadroTexto 5">
            <a:extLst>
              <a:ext uri="{FF2B5EF4-FFF2-40B4-BE49-F238E27FC236}">
                <a16:creationId xmlns:a16="http://schemas.microsoft.com/office/drawing/2014/main" id="{3DCE983E-B8E4-4B91-A804-4955C50DF295}"/>
              </a:ext>
            </a:extLst>
          </p:cNvPr>
          <p:cNvSpPr txBox="1"/>
          <p:nvPr/>
        </p:nvSpPr>
        <p:spPr>
          <a:xfrm>
            <a:off x="3949200" y="1812897"/>
            <a:ext cx="4572000" cy="523220"/>
          </a:xfrm>
          <a:prstGeom prst="rect">
            <a:avLst/>
          </a:prstGeom>
          <a:noFill/>
        </p:spPr>
        <p:txBody>
          <a:bodyPr wrap="square">
            <a:spAutoFit/>
          </a:bodyPr>
          <a:lstStyle/>
          <a:p>
            <a:r>
              <a:rPr lang="es-ES" dirty="0">
                <a:solidFill>
                  <a:schemeClr val="bg1"/>
                </a:solidFill>
              </a:rPr>
              <a:t>7.En un </a:t>
            </a:r>
            <a:r>
              <a:rPr lang="es-ES" dirty="0" err="1">
                <a:solidFill>
                  <a:schemeClr val="bg1"/>
                </a:solidFill>
              </a:rPr>
              <a:t>trigger</a:t>
            </a:r>
            <a:r>
              <a:rPr lang="es-ES" dirty="0">
                <a:solidFill>
                  <a:schemeClr val="bg1"/>
                </a:solidFill>
              </a:rPr>
              <a:t> que papel juega los conceptos(cláusulas) BEFORE o AFTER</a:t>
            </a:r>
            <a:endParaRPr lang="en-US" dirty="0">
              <a:solidFill>
                <a:schemeClr val="bg1"/>
              </a:solidFill>
            </a:endParaRPr>
          </a:p>
        </p:txBody>
      </p:sp>
      <p:sp>
        <p:nvSpPr>
          <p:cNvPr id="7" name="CuadroTexto 6">
            <a:extLst>
              <a:ext uri="{FF2B5EF4-FFF2-40B4-BE49-F238E27FC236}">
                <a16:creationId xmlns:a16="http://schemas.microsoft.com/office/drawing/2014/main" id="{FE48C3F0-1A4E-47F0-B9C1-0D5F65077569}"/>
              </a:ext>
            </a:extLst>
          </p:cNvPr>
          <p:cNvSpPr txBox="1"/>
          <p:nvPr/>
        </p:nvSpPr>
        <p:spPr>
          <a:xfrm>
            <a:off x="2592000" y="2571750"/>
            <a:ext cx="6645600" cy="2462213"/>
          </a:xfrm>
          <a:prstGeom prst="rect">
            <a:avLst/>
          </a:prstGeom>
          <a:noFill/>
        </p:spPr>
        <p:txBody>
          <a:bodyPr wrap="square">
            <a:spAutoFit/>
          </a:bodyPr>
          <a:lstStyle/>
          <a:p>
            <a:r>
              <a:rPr lang="es-ES" sz="1100" dirty="0">
                <a:solidFill>
                  <a:schemeClr val="bg1"/>
                </a:solidFill>
                <a:latin typeface="Montserrat Light" panose="00000400000000000000" pitchFamily="2" charset="0"/>
              </a:rPr>
              <a:t>BEFORE:</a:t>
            </a:r>
          </a:p>
          <a:p>
            <a:r>
              <a:rPr lang="es-ES" sz="1100" dirty="0">
                <a:solidFill>
                  <a:schemeClr val="bg1"/>
                </a:solidFill>
                <a:latin typeface="Montserrat Light" panose="00000400000000000000" pitchFamily="2" charset="0"/>
              </a:rPr>
              <a:t>En un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con la cláusula "BEFORE", el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se ejecuta antes de que se realice la operación en la tabla que lo activó. Esto significa que el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tiene acceso a los valores antiguos y puede modificarlos antes de que se realice la operación. Por ejemplo, puedes utilizar un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"BEFORE INSERT" para modificar o validar los valores que se van a insertar en la tabla.</a:t>
            </a:r>
          </a:p>
          <a:p>
            <a:endParaRPr lang="es-ES" sz="1100" dirty="0">
              <a:solidFill>
                <a:schemeClr val="bg1"/>
              </a:solidFill>
              <a:latin typeface="Montserrat Light" panose="00000400000000000000" pitchFamily="2" charset="0"/>
            </a:endParaRPr>
          </a:p>
          <a:p>
            <a:r>
              <a:rPr lang="es-ES" sz="1100" dirty="0">
                <a:solidFill>
                  <a:schemeClr val="bg1"/>
                </a:solidFill>
                <a:latin typeface="Montserrat Light" panose="00000400000000000000" pitchFamily="2" charset="0"/>
              </a:rPr>
              <a:t>AFTER:</a:t>
            </a:r>
          </a:p>
          <a:p>
            <a:r>
              <a:rPr lang="es-ES" sz="1100" dirty="0">
                <a:solidFill>
                  <a:schemeClr val="bg1"/>
                </a:solidFill>
                <a:latin typeface="Montserrat Light" panose="00000400000000000000" pitchFamily="2" charset="0"/>
              </a:rPr>
              <a:t>En un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con la cláusula "AFTER", el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se ejecuta después de que se haya realizado la operación en la tabla que lo activó. Esto significa que el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tiene acceso a los valores nuevos y puede realizar acciones basadas en ellos después de que se haya completado la operación. Por ejemplo, puedes utilizar un </a:t>
            </a:r>
            <a:r>
              <a:rPr lang="es-ES" sz="1100" dirty="0" err="1">
                <a:solidFill>
                  <a:schemeClr val="bg1"/>
                </a:solidFill>
                <a:latin typeface="Montserrat Light" panose="00000400000000000000" pitchFamily="2" charset="0"/>
              </a:rPr>
              <a:t>trigger</a:t>
            </a:r>
            <a:r>
              <a:rPr lang="es-ES" sz="1100" dirty="0">
                <a:solidFill>
                  <a:schemeClr val="bg1"/>
                </a:solidFill>
                <a:latin typeface="Montserrat Light" panose="00000400000000000000" pitchFamily="2" charset="0"/>
              </a:rPr>
              <a:t> "AFTER UPDATE" para realizar un registro de auditoría de los cambios realizados en la tabla después de que se hayan actualizado los registros.</a:t>
            </a:r>
            <a:endParaRPr lang="en-US" sz="1100" dirty="0">
              <a:solidFill>
                <a:schemeClr val="bg1"/>
              </a:solidFill>
              <a:latin typeface="Montserrat Light" panose="000004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CuadroTexto 3">
            <a:extLst>
              <a:ext uri="{FF2B5EF4-FFF2-40B4-BE49-F238E27FC236}">
                <a16:creationId xmlns:a16="http://schemas.microsoft.com/office/drawing/2014/main" id="{0EFC9F5E-4B46-42C6-BAFD-664E9E1E3CBE}"/>
              </a:ext>
            </a:extLst>
          </p:cNvPr>
          <p:cNvSpPr txBox="1"/>
          <p:nvPr/>
        </p:nvSpPr>
        <p:spPr>
          <a:xfrm>
            <a:off x="50400" y="55190"/>
            <a:ext cx="4572000" cy="523220"/>
          </a:xfrm>
          <a:prstGeom prst="rect">
            <a:avLst/>
          </a:prstGeom>
          <a:noFill/>
        </p:spPr>
        <p:txBody>
          <a:bodyPr wrap="square">
            <a:spAutoFit/>
          </a:bodyPr>
          <a:lstStyle/>
          <a:p>
            <a:r>
              <a:rPr lang="es-ES" dirty="0">
                <a:solidFill>
                  <a:schemeClr val="bg1"/>
                </a:solidFill>
                <a:latin typeface="Montserrat Light" panose="00000400000000000000" pitchFamily="2" charset="0"/>
              </a:rPr>
              <a:t>8.A que se refiere cuando se habla de eventos en TRIGGERS</a:t>
            </a:r>
            <a:endParaRPr lang="en-US" dirty="0">
              <a:solidFill>
                <a:schemeClr val="bg1"/>
              </a:solidFill>
              <a:latin typeface="Montserrat Light" panose="00000400000000000000" pitchFamily="2" charset="0"/>
            </a:endParaRPr>
          </a:p>
        </p:txBody>
      </p:sp>
      <p:sp>
        <p:nvSpPr>
          <p:cNvPr id="5" name="CuadroTexto 4">
            <a:extLst>
              <a:ext uri="{FF2B5EF4-FFF2-40B4-BE49-F238E27FC236}">
                <a16:creationId xmlns:a16="http://schemas.microsoft.com/office/drawing/2014/main" id="{C5038880-905D-460D-841D-92C9F215BF8C}"/>
              </a:ext>
            </a:extLst>
          </p:cNvPr>
          <p:cNvSpPr txBox="1"/>
          <p:nvPr/>
        </p:nvSpPr>
        <p:spPr>
          <a:xfrm>
            <a:off x="50400" y="578410"/>
            <a:ext cx="8636400" cy="3323987"/>
          </a:xfrm>
          <a:prstGeom prst="rect">
            <a:avLst/>
          </a:prstGeom>
          <a:noFill/>
        </p:spPr>
        <p:txBody>
          <a:bodyPr wrap="square">
            <a:spAutoFit/>
          </a:bodyPr>
          <a:lstStyle/>
          <a:p>
            <a:r>
              <a:rPr lang="es-ES" dirty="0">
                <a:solidFill>
                  <a:schemeClr val="bg1"/>
                </a:solidFill>
                <a:latin typeface="Montserrat Light" panose="00000400000000000000" pitchFamily="2" charset="0"/>
              </a:rPr>
              <a:t>Cuando se habla de eventos en los </a:t>
            </a:r>
            <a:r>
              <a:rPr lang="es-ES" dirty="0" err="1">
                <a:solidFill>
                  <a:schemeClr val="bg1"/>
                </a:solidFill>
                <a:latin typeface="Montserrat Light" panose="00000400000000000000" pitchFamily="2" charset="0"/>
              </a:rPr>
              <a:t>triggers</a:t>
            </a:r>
            <a:r>
              <a:rPr lang="es-ES" dirty="0">
                <a:solidFill>
                  <a:schemeClr val="bg1"/>
                </a:solidFill>
                <a:latin typeface="Montserrat Light" panose="00000400000000000000" pitchFamily="2" charset="0"/>
              </a:rPr>
              <a:t>, se refiere a las operaciones específicas que ocurren en una tabla y que activan la ejecución del </a:t>
            </a:r>
            <a:r>
              <a:rPr lang="es-ES" dirty="0" err="1">
                <a:solidFill>
                  <a:schemeClr val="bg1"/>
                </a:solidFill>
                <a:latin typeface="Montserrat Light" panose="00000400000000000000" pitchFamily="2" charset="0"/>
              </a:rPr>
              <a:t>trigger</a:t>
            </a:r>
            <a:r>
              <a:rPr lang="es-ES" dirty="0">
                <a:solidFill>
                  <a:schemeClr val="bg1"/>
                </a:solidFill>
                <a:latin typeface="Montserrat Light" panose="00000400000000000000" pitchFamily="2" charset="0"/>
              </a:rPr>
              <a:t>. Estos eventos pueden ser de tres tipos principales:</a:t>
            </a:r>
          </a:p>
          <a:p>
            <a:endParaRPr lang="es-ES" dirty="0">
              <a:solidFill>
                <a:schemeClr val="bg1"/>
              </a:solidFill>
              <a:latin typeface="Montserrat Light" panose="00000400000000000000" pitchFamily="2" charset="0"/>
            </a:endParaRPr>
          </a:p>
          <a:p>
            <a:r>
              <a:rPr lang="es-ES" dirty="0">
                <a:solidFill>
                  <a:schemeClr val="bg1"/>
                </a:solidFill>
                <a:latin typeface="Montserrat Light" panose="00000400000000000000" pitchFamily="2" charset="0"/>
              </a:rPr>
              <a:t>INSERT: Este evento ocurre cuando se realiza una operación de inserción de datos en la tabla. Por ejemplo, cuando se agrega una nueva fila de datos a la tabla, se dispara un evento de inserción.</a:t>
            </a:r>
          </a:p>
          <a:p>
            <a:endParaRPr lang="es-ES" dirty="0">
              <a:solidFill>
                <a:schemeClr val="bg1"/>
              </a:solidFill>
              <a:latin typeface="Montserrat Light" panose="00000400000000000000" pitchFamily="2" charset="0"/>
            </a:endParaRPr>
          </a:p>
          <a:p>
            <a:r>
              <a:rPr lang="es-ES" dirty="0">
                <a:solidFill>
                  <a:schemeClr val="bg1"/>
                </a:solidFill>
                <a:latin typeface="Montserrat Light" panose="00000400000000000000" pitchFamily="2" charset="0"/>
              </a:rPr>
              <a:t>UPDATE: Este evento ocurre cuando se realiza una operación de actualización en la tabla. Por ejemplo, cuando se modifican los valores de una o varias columnas en una fila existente, se dispara un evento de actualización.</a:t>
            </a:r>
          </a:p>
          <a:p>
            <a:endParaRPr lang="es-ES" dirty="0">
              <a:solidFill>
                <a:schemeClr val="bg1"/>
              </a:solidFill>
              <a:latin typeface="Montserrat Light" panose="00000400000000000000" pitchFamily="2" charset="0"/>
            </a:endParaRPr>
          </a:p>
          <a:p>
            <a:r>
              <a:rPr lang="es-ES" dirty="0">
                <a:solidFill>
                  <a:schemeClr val="bg1"/>
                </a:solidFill>
                <a:latin typeface="Montserrat Light" panose="00000400000000000000" pitchFamily="2" charset="0"/>
              </a:rPr>
              <a:t>DELETE: Este evento ocurre cuando se realiza una operación de eliminación de datos en la tabla. Por ejemplo, cuando se elimina una fila de datos de la tabla, se dispara un evento de eliminación.</a:t>
            </a:r>
            <a:endParaRPr lang="en-US" dirty="0">
              <a:solidFill>
                <a:schemeClr val="bg1"/>
              </a:solidFill>
              <a:latin typeface="Montserrat Light" panose="000004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10" name="CuadroTexto 9">
            <a:extLst>
              <a:ext uri="{FF2B5EF4-FFF2-40B4-BE49-F238E27FC236}">
                <a16:creationId xmlns:a16="http://schemas.microsoft.com/office/drawing/2014/main" id="{8F2702E8-219E-4CFA-908B-ACDC90892D00}"/>
              </a:ext>
            </a:extLst>
          </p:cNvPr>
          <p:cNvSpPr txBox="1"/>
          <p:nvPr/>
        </p:nvSpPr>
        <p:spPr>
          <a:xfrm>
            <a:off x="0" y="705176"/>
            <a:ext cx="4572000" cy="312650"/>
          </a:xfrm>
          <a:prstGeom prst="rect">
            <a:avLst/>
          </a:prstGeom>
          <a:noFill/>
        </p:spPr>
        <p:txBody>
          <a:bodyPr wrap="square">
            <a:spAutoFit/>
          </a:bodyPr>
          <a:lstStyle/>
          <a:p>
            <a:pPr lvl="0" algn="l" fontAlgn="base">
              <a:lnSpc>
                <a:spcPct val="107000"/>
              </a:lnSpc>
              <a:spcAft>
                <a:spcPts val="1415"/>
              </a:spcAft>
              <a:buClr>
                <a:srgbClr val="008575"/>
              </a:buClr>
              <a:buSzPts val="1600"/>
            </a:pPr>
            <a:r>
              <a:rPr lang="es-MX" sz="140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9.Crear la siguiente Base de datos y sus registros.</a:t>
            </a:r>
            <a:endParaRPr lang="en-US" sz="1050" u="none" strike="noStrike" dirty="0">
              <a:solidFill>
                <a:schemeClr val="bg1"/>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endParaRPr>
          </a:p>
        </p:txBody>
      </p:sp>
      <p:sp>
        <p:nvSpPr>
          <p:cNvPr id="13" name="Google Shape;170;p39">
            <a:extLst>
              <a:ext uri="{FF2B5EF4-FFF2-40B4-BE49-F238E27FC236}">
                <a16:creationId xmlns:a16="http://schemas.microsoft.com/office/drawing/2014/main" id="{5E9CC19C-0B26-4FED-8796-B3295A492151}"/>
              </a:ext>
            </a:extLst>
          </p:cNvPr>
          <p:cNvSpPr txBox="1">
            <a:spLocks noGrp="1"/>
          </p:cNvSpPr>
          <p:nvPr>
            <p:ph type="title"/>
          </p:nvPr>
        </p:nvSpPr>
        <p:spPr>
          <a:xfrm>
            <a:off x="0" y="197100"/>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PARTE PRACTICA</a:t>
            </a:r>
            <a:endParaRPr dirty="0"/>
          </a:p>
        </p:txBody>
      </p:sp>
      <p:sp>
        <p:nvSpPr>
          <p:cNvPr id="6" name="CuadroTexto 5">
            <a:extLst>
              <a:ext uri="{FF2B5EF4-FFF2-40B4-BE49-F238E27FC236}">
                <a16:creationId xmlns:a16="http://schemas.microsoft.com/office/drawing/2014/main" id="{8A13399A-FE61-4116-B2E5-10FAF7AE753E}"/>
              </a:ext>
            </a:extLst>
          </p:cNvPr>
          <p:cNvSpPr txBox="1"/>
          <p:nvPr/>
        </p:nvSpPr>
        <p:spPr>
          <a:xfrm>
            <a:off x="3216600" y="117789"/>
            <a:ext cx="4618800" cy="276999"/>
          </a:xfrm>
          <a:prstGeom prst="rect">
            <a:avLst/>
          </a:prstGeom>
          <a:noFill/>
        </p:spPr>
        <p:txBody>
          <a:bodyPr wrap="square">
            <a:spAutoFit/>
          </a:bodyPr>
          <a:lstStyle/>
          <a:p>
            <a:r>
              <a:rPr lang="es-MX" sz="1200" dirty="0">
                <a:solidFill>
                  <a:schemeClr val="bg1"/>
                </a:solidFill>
                <a:effectLst/>
                <a:latin typeface="Montserrat Light" panose="00000400000000000000" pitchFamily="2" charset="0"/>
                <a:ea typeface="Calibri" panose="020F0502020204030204" pitchFamily="34" charset="0"/>
              </a:rPr>
              <a:t>Agregar mínimamente 2 registros a cada tabla</a:t>
            </a:r>
            <a:endParaRPr lang="en-US" sz="1200" dirty="0">
              <a:solidFill>
                <a:schemeClr val="bg1"/>
              </a:solidFill>
              <a:latin typeface="Montserrat Light" panose="00000400000000000000" pitchFamily="2" charset="0"/>
            </a:endParaRPr>
          </a:p>
        </p:txBody>
      </p:sp>
      <p:sp>
        <p:nvSpPr>
          <p:cNvPr id="5" name="Rectangle 1">
            <a:extLst>
              <a:ext uri="{FF2B5EF4-FFF2-40B4-BE49-F238E27FC236}">
                <a16:creationId xmlns:a16="http://schemas.microsoft.com/office/drawing/2014/main" id="{359A2EE5-7624-4A17-9BD0-2DB94305FFF1}"/>
              </a:ext>
            </a:extLst>
          </p:cNvPr>
          <p:cNvSpPr>
            <a:spLocks noChangeArrowheads="1"/>
          </p:cNvSpPr>
          <p:nvPr/>
        </p:nvSpPr>
        <p:spPr bwMode="auto">
          <a:xfrm>
            <a:off x="4449600" y="394788"/>
            <a:ext cx="2120400"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Arial Unicode MS"/>
              </a:rPr>
              <a:t>create table </a:t>
            </a:r>
            <a:r>
              <a:rPr kumimoji="0" lang="en-US" altLang="en-US" sz="800" b="0" i="0" u="none" strike="noStrike" cap="none" normalizeH="0" baseline="0" dirty="0" err="1">
                <a:ln>
                  <a:noFill/>
                </a:ln>
                <a:solidFill>
                  <a:srgbClr val="A9B7C6"/>
                </a:solidFill>
                <a:effectLst/>
                <a:latin typeface="Arial Unicode MS"/>
              </a:rPr>
              <a:t>departamento</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id_dep</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a:t>
            </a:r>
            <a:r>
              <a:rPr kumimoji="0" lang="en-US" altLang="en-US" sz="800" b="0" i="0" u="none" strike="noStrike" cap="none" normalizeH="0" baseline="0" dirty="0" err="1">
                <a:ln>
                  <a:noFill/>
                </a:ln>
                <a:solidFill>
                  <a:srgbClr val="CC7832"/>
                </a:solidFill>
                <a:effectLst/>
                <a:latin typeface="Arial Unicode MS"/>
              </a:rPr>
              <a:t>auto_increment</a:t>
            </a:r>
            <a:r>
              <a:rPr kumimoji="0" lang="en-US" altLang="en-US" sz="800" b="0" i="0" u="none" strike="noStrike" cap="none" normalizeH="0" baseline="0" dirty="0">
                <a:ln>
                  <a:noFill/>
                </a:ln>
                <a:solidFill>
                  <a:srgbClr val="CC7832"/>
                </a:solidFill>
                <a:effectLst/>
                <a:latin typeface="Arial Unicode MS"/>
              </a:rPr>
              <a:t> primary key,</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nombre</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varchar</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50</a:t>
            </a: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create table </a:t>
            </a:r>
            <a:r>
              <a:rPr kumimoji="0" lang="en-US" altLang="en-US" sz="800" b="0" i="0" u="none" strike="noStrike" cap="none" normalizeH="0" baseline="0" dirty="0" err="1">
                <a:ln>
                  <a:noFill/>
                </a:ln>
                <a:solidFill>
                  <a:srgbClr val="A9B7C6"/>
                </a:solidFill>
                <a:effectLst/>
                <a:latin typeface="Arial Unicode MS"/>
              </a:rPr>
              <a:t>provincia</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id_prov</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a:t>
            </a:r>
            <a:r>
              <a:rPr kumimoji="0" lang="en-US" altLang="en-US" sz="800" b="0" i="0" u="none" strike="noStrike" cap="none" normalizeH="0" baseline="0" dirty="0" err="1">
                <a:ln>
                  <a:noFill/>
                </a:ln>
                <a:solidFill>
                  <a:srgbClr val="CC7832"/>
                </a:solidFill>
                <a:effectLst/>
                <a:latin typeface="Arial Unicode MS"/>
              </a:rPr>
              <a:t>auto_increment</a:t>
            </a:r>
            <a:r>
              <a:rPr kumimoji="0" lang="en-US" altLang="en-US" sz="800" b="0" i="0" u="none" strike="noStrike" cap="none" normalizeH="0" baseline="0" dirty="0">
                <a:ln>
                  <a:noFill/>
                </a:ln>
                <a:solidFill>
                  <a:srgbClr val="CC7832"/>
                </a:solidFill>
                <a:effectLst/>
                <a:latin typeface="Arial Unicode MS"/>
              </a:rPr>
              <a:t> primary key,</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nombre</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varchar</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50</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id_dep</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foreign key </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9876AA"/>
                </a:solidFill>
                <a:effectLst/>
                <a:latin typeface="Arial Unicode MS"/>
              </a:rPr>
              <a:t>id_dep</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references </a:t>
            </a:r>
            <a:r>
              <a:rPr kumimoji="0" lang="en-US" altLang="en-US" sz="800" b="0" i="0" u="none" strike="noStrike" cap="none" normalizeH="0" baseline="0" dirty="0" err="1">
                <a:ln>
                  <a:noFill/>
                </a:ln>
                <a:solidFill>
                  <a:srgbClr val="A9B7C6"/>
                </a:solidFill>
                <a:effectLst/>
                <a:latin typeface="Arial Unicode MS"/>
              </a:rPr>
              <a:t>departamento</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9876AA"/>
                </a:solidFill>
                <a:effectLst/>
                <a:latin typeface="Arial Unicode MS"/>
              </a:rPr>
              <a:t>id_dep</a:t>
            </a: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create table </a:t>
            </a:r>
            <a:r>
              <a:rPr kumimoji="0" lang="en-US" altLang="en-US" sz="800" b="0" i="0" u="none" strike="noStrike" cap="none" normalizeH="0" baseline="0" dirty="0" err="1">
                <a:ln>
                  <a:noFill/>
                </a:ln>
                <a:solidFill>
                  <a:srgbClr val="A9B7C6"/>
                </a:solidFill>
                <a:effectLst/>
                <a:latin typeface="Arial Unicode MS"/>
              </a:rPr>
              <a:t>proyecto</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id_proy</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a:t>
            </a:r>
            <a:r>
              <a:rPr kumimoji="0" lang="en-US" altLang="en-US" sz="800" b="0" i="0" u="none" strike="noStrike" cap="none" normalizeH="0" baseline="0" dirty="0" err="1">
                <a:ln>
                  <a:noFill/>
                </a:ln>
                <a:solidFill>
                  <a:srgbClr val="CC7832"/>
                </a:solidFill>
                <a:effectLst/>
                <a:latin typeface="Arial Unicode MS"/>
              </a:rPr>
              <a:t>auto_increment</a:t>
            </a:r>
            <a:r>
              <a:rPr kumimoji="0" lang="en-US" altLang="en-US" sz="800" b="0" i="0" u="none" strike="noStrike" cap="none" normalizeH="0" baseline="0" dirty="0">
                <a:ln>
                  <a:noFill/>
                </a:ln>
                <a:solidFill>
                  <a:srgbClr val="CC7832"/>
                </a:solidFill>
                <a:effectLst/>
                <a:latin typeface="Arial Unicode MS"/>
              </a:rPr>
              <a:t> primary key,</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nombreProy</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varchar</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100</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a:t>
            </a:r>
            <a:r>
              <a:rPr kumimoji="0" lang="en-US" altLang="en-US" sz="800" b="0" i="0" u="none" strike="noStrike" cap="none" normalizeH="0" baseline="0" dirty="0" err="1">
                <a:ln>
                  <a:noFill/>
                </a:ln>
                <a:solidFill>
                  <a:srgbClr val="9876AA"/>
                </a:solidFill>
                <a:effectLst/>
                <a:latin typeface="Arial Unicode MS"/>
              </a:rPr>
              <a:t>tipoProy</a:t>
            </a:r>
            <a:r>
              <a:rPr kumimoji="0" lang="en-US" altLang="en-US" sz="800" b="0" i="0" u="none" strike="noStrike" cap="none" normalizeH="0" baseline="0" dirty="0">
                <a:ln>
                  <a:noFill/>
                </a:ln>
                <a:solidFill>
                  <a:srgbClr val="9876AA"/>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varchar</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30</a:t>
            </a: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1F609530-F9EC-41E3-92E2-F6FFFA3D4C3E}"/>
              </a:ext>
            </a:extLst>
          </p:cNvPr>
          <p:cNvSpPr>
            <a:spLocks noChangeArrowheads="1"/>
          </p:cNvSpPr>
          <p:nvPr/>
        </p:nvSpPr>
        <p:spPr bwMode="auto">
          <a:xfrm>
            <a:off x="6643800" y="393576"/>
            <a:ext cx="2289600" cy="278537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CC7832"/>
                </a:solidFill>
                <a:effectLst/>
                <a:latin typeface="Arial Unicode MS"/>
              </a:rPr>
              <a:t>create table </a:t>
            </a:r>
            <a:r>
              <a:rPr kumimoji="0" lang="en-US" altLang="en-US" sz="700" b="0" i="0" u="none" strike="noStrike" cap="none" normalizeH="0" baseline="0" dirty="0" err="1">
                <a:ln>
                  <a:noFill/>
                </a:ln>
                <a:solidFill>
                  <a:srgbClr val="A9B7C6"/>
                </a:solidFill>
                <a:effectLst/>
                <a:latin typeface="Arial Unicode MS"/>
              </a:rPr>
              <a:t>detalle_proyecto</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id_dp</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 </a:t>
            </a:r>
            <a:r>
              <a:rPr kumimoji="0" lang="en-US" altLang="en-US" sz="700" b="0" i="0" u="none" strike="noStrike" cap="none" normalizeH="0" baseline="0" dirty="0" err="1">
                <a:ln>
                  <a:noFill/>
                </a:ln>
                <a:solidFill>
                  <a:srgbClr val="CC7832"/>
                </a:solidFill>
                <a:effectLst/>
                <a:latin typeface="Arial Unicode MS"/>
              </a:rPr>
              <a:t>auto_increment</a:t>
            </a:r>
            <a:r>
              <a:rPr kumimoji="0" lang="en-US" altLang="en-US" sz="700" b="0" i="0" u="none" strike="noStrike" cap="none" normalizeH="0" baseline="0" dirty="0">
                <a:ln>
                  <a:noFill/>
                </a:ln>
                <a:solidFill>
                  <a:srgbClr val="CC7832"/>
                </a:solidFill>
                <a:effectLst/>
                <a:latin typeface="Arial Unicode MS"/>
              </a:rPr>
              <a:t> primary key,</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id_per</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id_proy</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foreign key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id_per</a:t>
            </a: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references </a:t>
            </a:r>
            <a:r>
              <a:rPr kumimoji="0" lang="en-US" altLang="en-US" sz="700" b="0" i="0" u="none" strike="noStrike" cap="none" normalizeH="0" baseline="0" dirty="0">
                <a:ln>
                  <a:noFill/>
                </a:ln>
                <a:solidFill>
                  <a:srgbClr val="A9B7C6"/>
                </a:solidFill>
                <a:effectLst/>
                <a:latin typeface="Arial Unicode MS"/>
              </a:rPr>
              <a:t>persona(</a:t>
            </a:r>
            <a:r>
              <a:rPr kumimoji="0" lang="en-US" altLang="en-US" sz="700" b="0" i="0" u="none" strike="noStrike" cap="none" normalizeH="0" baseline="0" dirty="0" err="1">
                <a:ln>
                  <a:noFill/>
                </a:ln>
                <a:solidFill>
                  <a:srgbClr val="9876AA"/>
                </a:solidFill>
                <a:effectLst/>
                <a:latin typeface="Arial Unicode MS"/>
              </a:rPr>
              <a:t>id_per</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foreign key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id_proy</a:t>
            </a: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references </a:t>
            </a:r>
            <a:r>
              <a:rPr kumimoji="0" lang="en-US" altLang="en-US" sz="700" b="0" i="0" u="none" strike="noStrike" cap="none" normalizeH="0" baseline="0" dirty="0" err="1">
                <a:ln>
                  <a:noFill/>
                </a:ln>
                <a:solidFill>
                  <a:srgbClr val="A9B7C6"/>
                </a:solidFill>
                <a:effectLst/>
                <a:latin typeface="Arial Unicode MS"/>
              </a:rPr>
              <a:t>proyecto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id_proy</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create table </a:t>
            </a:r>
            <a:r>
              <a:rPr kumimoji="0" lang="en-US" altLang="en-US" sz="700" b="0" i="0" u="none" strike="noStrike" cap="none" normalizeH="0" baseline="0" dirty="0">
                <a:ln>
                  <a:noFill/>
                </a:ln>
                <a:solidFill>
                  <a:srgbClr val="A9B7C6"/>
                </a:solidFill>
                <a:effectLst/>
                <a:latin typeface="Arial Unicode MS"/>
              </a:rPr>
              <a:t>persona</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id_per</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 </a:t>
            </a:r>
            <a:r>
              <a:rPr kumimoji="0" lang="en-US" altLang="en-US" sz="700" b="0" i="0" u="none" strike="noStrike" cap="none" normalizeH="0" baseline="0" dirty="0" err="1">
                <a:ln>
                  <a:noFill/>
                </a:ln>
                <a:solidFill>
                  <a:srgbClr val="CC7832"/>
                </a:solidFill>
                <a:effectLst/>
                <a:latin typeface="Arial Unicode MS"/>
              </a:rPr>
              <a:t>auto_increment</a:t>
            </a:r>
            <a:r>
              <a:rPr kumimoji="0" lang="en-US" altLang="en-US" sz="700" b="0" i="0" u="none" strike="noStrike" cap="none" normalizeH="0" baseline="0" dirty="0">
                <a:ln>
                  <a:noFill/>
                </a:ln>
                <a:solidFill>
                  <a:srgbClr val="CC7832"/>
                </a:solidFill>
                <a:effectLst/>
                <a:latin typeface="Arial Unicode MS"/>
              </a:rPr>
              <a:t> primary key,</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nombre</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varchar</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20</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apellidos</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varchar</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50</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fecha_nac</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date,</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edad</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a:ln>
                  <a:noFill/>
                </a:ln>
                <a:solidFill>
                  <a:srgbClr val="9876AA"/>
                </a:solidFill>
                <a:effectLst/>
                <a:latin typeface="Arial Unicode MS"/>
              </a:rPr>
              <a:t>email </a:t>
            </a:r>
            <a:r>
              <a:rPr kumimoji="0" lang="en-US" altLang="en-US" sz="700" b="0" i="0" u="none" strike="noStrike" cap="none" normalizeH="0" baseline="0" dirty="0">
                <a:ln>
                  <a:noFill/>
                </a:ln>
                <a:solidFill>
                  <a:srgbClr val="CC7832"/>
                </a:solidFill>
                <a:effectLst/>
                <a:latin typeface="Arial Unicode MS"/>
              </a:rPr>
              <a:t>varchar</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50</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id_dep</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id_prov</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int,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sexo</a:t>
            </a:r>
            <a:r>
              <a:rPr kumimoji="0" lang="en-US" altLang="en-US" sz="700" b="0" i="0" u="none" strike="noStrike" cap="none" normalizeH="0" baseline="0" dirty="0">
                <a:ln>
                  <a:noFill/>
                </a:ln>
                <a:solidFill>
                  <a:srgbClr val="9876AA"/>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char</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foreign key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id_dep</a:t>
            </a: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references </a:t>
            </a:r>
            <a:r>
              <a:rPr kumimoji="0" lang="en-US" altLang="en-US" sz="700" b="0" i="0" u="none" strike="noStrike" cap="none" normalizeH="0" baseline="0" dirty="0" err="1">
                <a:ln>
                  <a:noFill/>
                </a:ln>
                <a:solidFill>
                  <a:srgbClr val="A9B7C6"/>
                </a:solidFill>
                <a:effectLst/>
                <a:latin typeface="Arial Unicode MS"/>
              </a:rPr>
              <a:t>departamento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id_dep</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foreign key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id_prov</a:t>
            </a:r>
            <a:r>
              <a:rPr kumimoji="0" lang="en-US" altLang="en-US" sz="700" b="0" i="0" u="none" strike="noStrike" cap="none" normalizeH="0" baseline="0" dirty="0">
                <a:ln>
                  <a:noFill/>
                </a:ln>
                <a:solidFill>
                  <a:srgbClr val="A9B7C6"/>
                </a:solidFill>
                <a:effectLst/>
                <a:latin typeface="Arial Unicode MS"/>
              </a:rPr>
              <a:t>) </a:t>
            </a:r>
            <a:r>
              <a:rPr kumimoji="0" lang="en-US" altLang="en-US" sz="700" b="0" i="0" u="none" strike="noStrike" cap="none" normalizeH="0" baseline="0" dirty="0">
                <a:ln>
                  <a:noFill/>
                </a:ln>
                <a:solidFill>
                  <a:srgbClr val="CC7832"/>
                </a:solidFill>
                <a:effectLst/>
                <a:latin typeface="Arial Unicode MS"/>
              </a:rPr>
              <a:t>references </a:t>
            </a:r>
            <a:r>
              <a:rPr kumimoji="0" lang="en-US" altLang="en-US" sz="700" b="0" i="0" u="none" strike="noStrike" cap="none" normalizeH="0" baseline="0" dirty="0" err="1">
                <a:ln>
                  <a:noFill/>
                </a:ln>
                <a:solidFill>
                  <a:srgbClr val="A9B7C6"/>
                </a:solidFill>
                <a:effectLst/>
                <a:latin typeface="Arial Unicode MS"/>
              </a:rPr>
              <a:t>provincia</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id_prov</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5E05FAF-F74B-4166-A7D0-726E742A554B}"/>
              </a:ext>
            </a:extLst>
          </p:cNvPr>
          <p:cNvSpPr>
            <a:spLocks noChangeArrowheads="1"/>
          </p:cNvSpPr>
          <p:nvPr/>
        </p:nvSpPr>
        <p:spPr bwMode="auto">
          <a:xfrm>
            <a:off x="5571000" y="3226842"/>
            <a:ext cx="3362400" cy="19236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CC7832"/>
                </a:solidFill>
                <a:effectLst/>
                <a:latin typeface="Arial Unicode MS"/>
              </a:rPr>
              <a:t>insert into </a:t>
            </a:r>
            <a:r>
              <a:rPr kumimoji="0" lang="en-US" altLang="en-US" sz="700" b="0" i="0" u="none" strike="noStrike" cap="none" normalizeH="0" baseline="0" dirty="0" err="1">
                <a:ln>
                  <a:noFill/>
                </a:ln>
                <a:solidFill>
                  <a:srgbClr val="A9B7C6"/>
                </a:solidFill>
                <a:effectLst/>
                <a:latin typeface="Arial Unicode MS"/>
              </a:rPr>
              <a:t>departamento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nombre</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values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'Oruro'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'Potosi'</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insert into </a:t>
            </a:r>
            <a:r>
              <a:rPr kumimoji="0" lang="en-US" altLang="en-US" sz="700" b="0" i="0" u="none" strike="noStrike" cap="none" normalizeH="0" baseline="0" dirty="0" err="1">
                <a:ln>
                  <a:noFill/>
                </a:ln>
                <a:solidFill>
                  <a:srgbClr val="A9B7C6"/>
                </a:solidFill>
                <a:effectLst/>
                <a:latin typeface="Arial Unicode MS"/>
              </a:rPr>
              <a:t>provincia</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nombre</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id_dep</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values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'colquiri'</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'libertad'</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insert into </a:t>
            </a:r>
            <a:r>
              <a:rPr kumimoji="0" lang="en-US" altLang="en-US" sz="700" b="0" i="0" u="none" strike="noStrike" cap="none" normalizeH="0" baseline="0" dirty="0">
                <a:ln>
                  <a:noFill/>
                </a:ln>
                <a:solidFill>
                  <a:srgbClr val="A9B7C6"/>
                </a:solidFill>
                <a:effectLst/>
                <a:latin typeface="Arial Unicode MS"/>
              </a:rPr>
              <a:t>persona(</a:t>
            </a:r>
            <a:r>
              <a:rPr kumimoji="0" lang="en-US" altLang="en-US" sz="700" b="0" i="0" u="none" strike="noStrike" cap="none" normalizeH="0" baseline="0" dirty="0" err="1">
                <a:ln>
                  <a:noFill/>
                </a:ln>
                <a:solidFill>
                  <a:srgbClr val="9876AA"/>
                </a:solidFill>
                <a:effectLst/>
                <a:latin typeface="Arial Unicode MS"/>
              </a:rPr>
              <a:t>nombre</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apellidos</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fecha_nac</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edad</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a:ln>
                  <a:noFill/>
                </a:ln>
                <a:solidFill>
                  <a:srgbClr val="9876AA"/>
                </a:solidFill>
                <a:effectLst/>
                <a:latin typeface="Arial Unicode MS"/>
              </a:rPr>
              <a:t>email</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id_dep</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id_prov</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sexo</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values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Carlos'</a:t>
            </a:r>
            <a:r>
              <a:rPr kumimoji="0" lang="en-US" altLang="en-US" sz="700" b="0" i="0" u="none" strike="noStrike" cap="none" normalizeH="0" baseline="0" dirty="0" err="1">
                <a:ln>
                  <a:noFill/>
                </a:ln>
                <a:solidFill>
                  <a:srgbClr val="CC7832"/>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'Flores</a:t>
            </a:r>
            <a:r>
              <a:rPr kumimoji="0" lang="en-US" altLang="en-US" sz="700" b="0" i="0" u="none" strike="noStrike" cap="none" normalizeH="0" baseline="0" dirty="0">
                <a:ln>
                  <a:noFill/>
                </a:ln>
                <a:solidFill>
                  <a:srgbClr val="6A8759"/>
                </a:solidFill>
                <a:effectLst/>
                <a:latin typeface="Arial Unicode MS"/>
              </a:rPr>
              <a:t> Paucara'</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'2001-01-01'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'carlosflo@gmail.com'</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'M'</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Melanny</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Boyan</a:t>
            </a:r>
            <a:r>
              <a:rPr kumimoji="0" lang="en-US" altLang="en-US" sz="700" b="0" i="0" u="none" strike="noStrike" cap="none" normalizeH="0" baseline="0" dirty="0">
                <a:ln>
                  <a:noFill/>
                </a:ln>
                <a:solidFill>
                  <a:srgbClr val="6A8759"/>
                </a:solidFill>
                <a:effectLst/>
                <a:latin typeface="Arial Unicode MS"/>
              </a:rPr>
              <a:t> Quispe'</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'2002-02-07'</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'Melabya@gmail.com'</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'F'</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Yeisi</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'Barra Alannoca'</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'2003-12-15'</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23</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'yeisibarr@gmail.com'</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'F'</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insert into </a:t>
            </a:r>
            <a:r>
              <a:rPr kumimoji="0" lang="en-US" altLang="en-US" sz="700" b="0" i="0" u="none" strike="noStrike" cap="none" normalizeH="0" baseline="0" dirty="0" err="1">
                <a:ln>
                  <a:noFill/>
                </a:ln>
                <a:solidFill>
                  <a:srgbClr val="A9B7C6"/>
                </a:solidFill>
                <a:effectLst/>
                <a:latin typeface="Arial Unicode MS"/>
              </a:rPr>
              <a:t>proyecto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nombreProy</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tipoProy</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values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'robot'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tecnologico</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'medio </a:t>
            </a:r>
            <a:r>
              <a:rPr kumimoji="0" lang="en-US" altLang="en-US" sz="700" b="0" i="0" u="none" strike="noStrike" cap="none" normalizeH="0" baseline="0" dirty="0" err="1">
                <a:ln>
                  <a:noFill/>
                </a:ln>
                <a:solidFill>
                  <a:srgbClr val="6A8759"/>
                </a:solidFill>
                <a:effectLst/>
                <a:latin typeface="Arial Unicode MS"/>
              </a:rPr>
              <a:t>ambiente</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err="1">
                <a:ln>
                  <a:noFill/>
                </a:ln>
                <a:solidFill>
                  <a:srgbClr val="6A8759"/>
                </a:solidFill>
                <a:effectLst/>
                <a:latin typeface="Arial Unicode MS"/>
              </a:rPr>
              <a:t>reciclar</a:t>
            </a:r>
            <a:r>
              <a:rPr kumimoji="0" lang="en-US" altLang="en-US" sz="700" b="0" i="0" u="none" strike="noStrike" cap="none" normalizeH="0" baseline="0" dirty="0">
                <a:ln>
                  <a:noFill/>
                </a:ln>
                <a:solidFill>
                  <a:srgbClr val="6A8759"/>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br>
              <a:rPr kumimoji="0" lang="en-US" altLang="en-US" sz="700" b="0" i="0" u="none" strike="noStrike" cap="none" normalizeH="0" baseline="0" dirty="0">
                <a:ln>
                  <a:noFill/>
                </a:ln>
                <a:solidFill>
                  <a:srgbClr val="CC7832"/>
                </a:solidFill>
                <a:effectLst/>
                <a:latin typeface="Arial Unicode MS"/>
              </a:rPr>
            </a:br>
            <a:br>
              <a:rPr kumimoji="0" lang="en-US" altLang="en-US" sz="700" b="0" i="0" u="none" strike="noStrike" cap="none" normalizeH="0" baseline="0" dirty="0">
                <a:ln>
                  <a:noFill/>
                </a:ln>
                <a:solidFill>
                  <a:srgbClr val="CC7832"/>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insert into </a:t>
            </a:r>
            <a:r>
              <a:rPr kumimoji="0" lang="en-US" altLang="en-US" sz="700" b="0" i="0" u="none" strike="noStrike" cap="none" normalizeH="0" baseline="0" dirty="0" err="1">
                <a:ln>
                  <a:noFill/>
                </a:ln>
                <a:solidFill>
                  <a:srgbClr val="A9B7C6"/>
                </a:solidFill>
                <a:effectLst/>
                <a:latin typeface="Arial Unicode MS"/>
              </a:rPr>
              <a:t>detalle_proyecto</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err="1">
                <a:ln>
                  <a:noFill/>
                </a:ln>
                <a:solidFill>
                  <a:srgbClr val="9876AA"/>
                </a:solidFill>
                <a:effectLst/>
                <a:latin typeface="Arial Unicode MS"/>
              </a:rPr>
              <a:t>id_per</a:t>
            </a:r>
            <a:r>
              <a:rPr kumimoji="0" lang="en-US" altLang="en-US" sz="700" b="0" i="0" u="none" strike="noStrike" cap="none" normalizeH="0" baseline="0" dirty="0">
                <a:ln>
                  <a:noFill/>
                </a:ln>
                <a:solidFill>
                  <a:srgbClr val="CC7832"/>
                </a:solidFill>
                <a:effectLst/>
                <a:latin typeface="Arial Unicode MS"/>
              </a:rPr>
              <a:t>, </a:t>
            </a:r>
            <a:r>
              <a:rPr kumimoji="0" lang="en-US" altLang="en-US" sz="700" b="0" i="0" u="none" strike="noStrike" cap="none" normalizeH="0" baseline="0" dirty="0" err="1">
                <a:ln>
                  <a:noFill/>
                </a:ln>
                <a:solidFill>
                  <a:srgbClr val="9876AA"/>
                </a:solidFill>
                <a:effectLst/>
                <a:latin typeface="Arial Unicode MS"/>
              </a:rPr>
              <a:t>id_proy</a:t>
            </a:r>
            <a:r>
              <a:rPr kumimoji="0" lang="en-US" altLang="en-US" sz="700" b="0" i="0" u="none" strike="noStrike" cap="none" normalizeH="0" baseline="0" dirty="0">
                <a:ln>
                  <a:noFill/>
                </a:ln>
                <a:solidFill>
                  <a:srgbClr val="A9B7C6"/>
                </a:solidFill>
                <a:effectLst/>
                <a:latin typeface="Arial Unicode MS"/>
              </a:rPr>
              <a:t>)</a:t>
            </a:r>
            <a:br>
              <a:rPr kumimoji="0" lang="en-US" altLang="en-US" sz="700" b="0" i="0" u="none" strike="noStrike" cap="none" normalizeH="0" baseline="0" dirty="0">
                <a:ln>
                  <a:noFill/>
                </a:ln>
                <a:solidFill>
                  <a:srgbClr val="A9B7C6"/>
                </a:solidFill>
                <a:effectLst/>
                <a:latin typeface="Arial Unicode MS"/>
              </a:rPr>
            </a:br>
            <a:r>
              <a:rPr kumimoji="0" lang="en-US" altLang="en-US" sz="700" b="0" i="0" u="none" strike="noStrike" cap="none" normalizeH="0" baseline="0" dirty="0">
                <a:ln>
                  <a:noFill/>
                </a:ln>
                <a:solidFill>
                  <a:srgbClr val="CC7832"/>
                </a:solidFill>
                <a:effectLst/>
                <a:latin typeface="Arial Unicode MS"/>
              </a:rPr>
              <a:t>values </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2</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3</a:t>
            </a:r>
            <a:r>
              <a:rPr kumimoji="0" lang="en-US" altLang="en-US" sz="700" b="0" i="0" u="none" strike="noStrike" cap="none" normalizeH="0" baseline="0" dirty="0">
                <a:ln>
                  <a:noFill/>
                </a:ln>
                <a:solidFill>
                  <a:srgbClr val="CC7832"/>
                </a:solidFill>
                <a:effectLst/>
                <a:latin typeface="Arial Unicode MS"/>
              </a:rPr>
              <a:t>,</a:t>
            </a:r>
            <a:r>
              <a:rPr kumimoji="0" lang="en-US" altLang="en-US" sz="700" b="0" i="0" u="none" strike="noStrike" cap="none" normalizeH="0" baseline="0" dirty="0">
                <a:ln>
                  <a:noFill/>
                </a:ln>
                <a:solidFill>
                  <a:srgbClr val="6897BB"/>
                </a:solidFill>
                <a:effectLst/>
                <a:latin typeface="Arial Unicode MS"/>
              </a:rPr>
              <a:t>1</a:t>
            </a:r>
            <a:r>
              <a:rPr kumimoji="0" lang="en-US" altLang="en-US" sz="700" b="0" i="0" u="none" strike="noStrike" cap="none" normalizeH="0" baseline="0" dirty="0">
                <a:ln>
                  <a:noFill/>
                </a:ln>
                <a:solidFill>
                  <a:srgbClr val="A9B7C6"/>
                </a:solidFill>
                <a:effectLst/>
                <a:latin typeface="Arial Unicode MS"/>
              </a:rPr>
              <a:t>)</a:t>
            </a:r>
            <a:r>
              <a:rPr kumimoji="0" lang="en-US" altLang="en-US" sz="700" b="0" i="0" u="none" strike="noStrike" cap="none" normalizeH="0" baseline="0" dirty="0">
                <a:ln>
                  <a:noFill/>
                </a:ln>
                <a:solidFill>
                  <a:srgbClr val="CC7832"/>
                </a:solidFill>
                <a:effectLst/>
                <a:latin typeface="Arial Unicode MS"/>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15" name="Imagen 14">
            <a:extLst>
              <a:ext uri="{FF2B5EF4-FFF2-40B4-BE49-F238E27FC236}">
                <a16:creationId xmlns:a16="http://schemas.microsoft.com/office/drawing/2014/main" id="{6F69F175-1663-470D-809E-065B0CBC6E33}"/>
              </a:ext>
            </a:extLst>
          </p:cNvPr>
          <p:cNvPicPr>
            <a:picLocks noChangeAspect="1"/>
          </p:cNvPicPr>
          <p:nvPr/>
        </p:nvPicPr>
        <p:blipFill>
          <a:blip r:embed="rId3"/>
          <a:stretch>
            <a:fillRect/>
          </a:stretch>
        </p:blipFill>
        <p:spPr>
          <a:xfrm>
            <a:off x="302400" y="1017827"/>
            <a:ext cx="3852000" cy="31797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3" name="CuadroTexto 22">
            <a:extLst>
              <a:ext uri="{FF2B5EF4-FFF2-40B4-BE49-F238E27FC236}">
                <a16:creationId xmlns:a16="http://schemas.microsoft.com/office/drawing/2014/main" id="{8917C069-1D02-4E59-A9C1-64054FC73399}"/>
              </a:ext>
            </a:extLst>
          </p:cNvPr>
          <p:cNvSpPr txBox="1"/>
          <p:nvPr/>
        </p:nvSpPr>
        <p:spPr>
          <a:xfrm>
            <a:off x="104400" y="17205"/>
            <a:ext cx="2941200" cy="3954929"/>
          </a:xfrm>
          <a:prstGeom prst="rect">
            <a:avLst/>
          </a:prstGeom>
          <a:noFill/>
        </p:spPr>
        <p:txBody>
          <a:bodyPr wrap="square">
            <a:spAutoFit/>
          </a:bodyPr>
          <a:lstStyle/>
          <a:p>
            <a:r>
              <a:rPr lang="es-ES" dirty="0">
                <a:solidFill>
                  <a:schemeClr val="bg1"/>
                </a:solidFill>
                <a:latin typeface="Montserrat Light" panose="00000400000000000000" pitchFamily="2" charset="0"/>
              </a:rPr>
              <a:t>10.Crear una función que sume los valores de la serie Fibonacci.</a:t>
            </a:r>
          </a:p>
          <a:p>
            <a:r>
              <a:rPr lang="es-ES" sz="1100" dirty="0">
                <a:solidFill>
                  <a:schemeClr val="accent3">
                    <a:lumMod val="20000"/>
                    <a:lumOff val="80000"/>
                  </a:schemeClr>
                </a:solidFill>
                <a:latin typeface="Montserrat Light" panose="00000400000000000000" pitchFamily="2" charset="0"/>
              </a:rPr>
              <a:t>○ El objetivo es sumar todos los números de la serie </a:t>
            </a:r>
            <a:r>
              <a:rPr lang="es-ES" sz="1100" dirty="0" err="1">
                <a:solidFill>
                  <a:schemeClr val="accent3">
                    <a:lumMod val="20000"/>
                    <a:lumOff val="80000"/>
                  </a:schemeClr>
                </a:solidFill>
                <a:latin typeface="Montserrat Light" panose="00000400000000000000" pitchFamily="2" charset="0"/>
              </a:rPr>
              <a:t>fibonacci</a:t>
            </a:r>
            <a:r>
              <a:rPr lang="es-ES" sz="1100" dirty="0">
                <a:solidFill>
                  <a:schemeClr val="accent3">
                    <a:lumMod val="20000"/>
                    <a:lumOff val="80000"/>
                  </a:schemeClr>
                </a:solidFill>
                <a:latin typeface="Montserrat Light" panose="00000400000000000000" pitchFamily="2" charset="0"/>
              </a:rPr>
              <a:t> desde una cadena.</a:t>
            </a:r>
          </a:p>
          <a:p>
            <a:r>
              <a:rPr lang="es-ES" sz="1100" dirty="0">
                <a:solidFill>
                  <a:schemeClr val="accent3">
                    <a:lumMod val="20000"/>
                    <a:lumOff val="80000"/>
                  </a:schemeClr>
                </a:solidFill>
                <a:latin typeface="Montserrat Light" panose="00000400000000000000" pitchFamily="2" charset="0"/>
              </a:rPr>
              <a:t>○ Es decir usted tendrá solo la cadena generada con los primeros N números de la serie </a:t>
            </a:r>
            <a:r>
              <a:rPr lang="es-ES" sz="1100" dirty="0" err="1">
                <a:solidFill>
                  <a:schemeClr val="accent3">
                    <a:lumMod val="20000"/>
                    <a:lumOff val="80000"/>
                  </a:schemeClr>
                </a:solidFill>
                <a:latin typeface="Montserrat Light" panose="00000400000000000000" pitchFamily="2" charset="0"/>
              </a:rPr>
              <a:t>fibonacci</a:t>
            </a:r>
            <a:r>
              <a:rPr lang="es-ES" sz="1100" dirty="0">
                <a:solidFill>
                  <a:schemeClr val="accent3">
                    <a:lumMod val="20000"/>
                    <a:lumOff val="80000"/>
                  </a:schemeClr>
                </a:solidFill>
                <a:latin typeface="Montserrat Light" panose="00000400000000000000" pitchFamily="2" charset="0"/>
              </a:rPr>
              <a:t> y a partir de ellos deberá sumar los números de esa serie.</a:t>
            </a:r>
          </a:p>
          <a:p>
            <a:r>
              <a:rPr lang="es-ES" sz="1100" dirty="0">
                <a:solidFill>
                  <a:schemeClr val="accent3">
                    <a:lumMod val="20000"/>
                    <a:lumOff val="80000"/>
                  </a:schemeClr>
                </a:solidFill>
                <a:latin typeface="Montserrat Light" panose="00000400000000000000" pitchFamily="2" charset="0"/>
              </a:rPr>
              <a:t>○ Ejemplo: </a:t>
            </a:r>
            <a:r>
              <a:rPr lang="es-ES" sz="1100" dirty="0" err="1">
                <a:solidFill>
                  <a:schemeClr val="accent3">
                    <a:lumMod val="20000"/>
                    <a:lumOff val="80000"/>
                  </a:schemeClr>
                </a:solidFill>
                <a:latin typeface="Montserrat Light" panose="00000400000000000000" pitchFamily="2" charset="0"/>
              </a:rPr>
              <a:t>suma_serie_fibonacci</a:t>
            </a:r>
            <a:r>
              <a:rPr lang="es-ES" sz="1100" dirty="0">
                <a:solidFill>
                  <a:schemeClr val="accent3">
                    <a:lumMod val="20000"/>
                    <a:lumOff val="80000"/>
                  </a:schemeClr>
                </a:solidFill>
                <a:latin typeface="Montserrat Light" panose="00000400000000000000" pitchFamily="2" charset="0"/>
              </a:rPr>
              <a:t>(</a:t>
            </a:r>
            <a:r>
              <a:rPr lang="es-ES" sz="1100" dirty="0" err="1">
                <a:solidFill>
                  <a:schemeClr val="accent3">
                    <a:lumMod val="20000"/>
                    <a:lumOff val="80000"/>
                  </a:schemeClr>
                </a:solidFill>
                <a:latin typeface="Montserrat Light" panose="00000400000000000000" pitchFamily="2" charset="0"/>
              </a:rPr>
              <a:t>mi_metodo_que_retorna_la_serie</a:t>
            </a:r>
            <a:r>
              <a:rPr lang="es-ES" sz="1100" dirty="0">
                <a:solidFill>
                  <a:schemeClr val="accent3">
                    <a:lumMod val="20000"/>
                    <a:lumOff val="80000"/>
                  </a:schemeClr>
                </a:solidFill>
                <a:latin typeface="Montserrat Light" panose="00000400000000000000" pitchFamily="2" charset="0"/>
              </a:rPr>
              <a:t>(10))</a:t>
            </a:r>
          </a:p>
          <a:p>
            <a:r>
              <a:rPr lang="es-ES" sz="1100" dirty="0">
                <a:solidFill>
                  <a:schemeClr val="accent3">
                    <a:lumMod val="20000"/>
                    <a:lumOff val="80000"/>
                  </a:schemeClr>
                </a:solidFill>
                <a:latin typeface="Montserrat Light" panose="00000400000000000000" pitchFamily="2" charset="0"/>
              </a:rPr>
              <a:t>■ Note que previamente deberá crear una función que retorne una cadena con la serie </a:t>
            </a:r>
            <a:r>
              <a:rPr lang="es-ES" sz="1100" dirty="0" err="1">
                <a:solidFill>
                  <a:schemeClr val="accent3">
                    <a:lumMod val="20000"/>
                    <a:lumOff val="80000"/>
                  </a:schemeClr>
                </a:solidFill>
                <a:latin typeface="Montserrat Light" panose="00000400000000000000" pitchFamily="2" charset="0"/>
              </a:rPr>
              <a:t>fibonacci</a:t>
            </a:r>
            <a:r>
              <a:rPr lang="es-ES" sz="1100" dirty="0">
                <a:solidFill>
                  <a:schemeClr val="accent3">
                    <a:lumMod val="20000"/>
                    <a:lumOff val="80000"/>
                  </a:schemeClr>
                </a:solidFill>
                <a:latin typeface="Montserrat Light" panose="00000400000000000000" pitchFamily="2" charset="0"/>
              </a:rPr>
              <a:t> hasta un cierto valor.</a:t>
            </a:r>
          </a:p>
          <a:p>
            <a:r>
              <a:rPr lang="es-ES" sz="1100" dirty="0">
                <a:solidFill>
                  <a:schemeClr val="accent3">
                    <a:lumMod val="20000"/>
                    <a:lumOff val="80000"/>
                  </a:schemeClr>
                </a:solidFill>
                <a:latin typeface="Montserrat Light" panose="00000400000000000000" pitchFamily="2" charset="0"/>
              </a:rPr>
              <a:t>	1.	Ejemplo: 0,1,1,2,3,5,8,.......</a:t>
            </a:r>
          </a:p>
          <a:p>
            <a:r>
              <a:rPr lang="es-ES" sz="1100" dirty="0">
                <a:solidFill>
                  <a:schemeClr val="accent3">
                    <a:lumMod val="20000"/>
                    <a:lumOff val="80000"/>
                  </a:schemeClr>
                </a:solidFill>
                <a:latin typeface="Montserrat Light" panose="00000400000000000000" pitchFamily="2" charset="0"/>
              </a:rPr>
              <a:t>■ Luego esta función se deberá pasar como parámetro a la función que suma todos los valores de esa serie generada</a:t>
            </a:r>
            <a:r>
              <a:rPr lang="es-ES" sz="1100" dirty="0">
                <a:solidFill>
                  <a:schemeClr val="bg1"/>
                </a:solidFill>
                <a:latin typeface="Montserrat Light" panose="00000400000000000000" pitchFamily="2" charset="0"/>
              </a:rPr>
              <a:t>.</a:t>
            </a:r>
          </a:p>
        </p:txBody>
      </p:sp>
      <p:sp>
        <p:nvSpPr>
          <p:cNvPr id="14" name="Rectangle 1">
            <a:extLst>
              <a:ext uri="{FF2B5EF4-FFF2-40B4-BE49-F238E27FC236}">
                <a16:creationId xmlns:a16="http://schemas.microsoft.com/office/drawing/2014/main" id="{0D2A94EA-F3BF-4A99-9525-C4E9B7BDAB56}"/>
              </a:ext>
            </a:extLst>
          </p:cNvPr>
          <p:cNvSpPr>
            <a:spLocks noChangeArrowheads="1"/>
          </p:cNvSpPr>
          <p:nvPr/>
        </p:nvSpPr>
        <p:spPr bwMode="auto">
          <a:xfrm>
            <a:off x="3132000" y="189017"/>
            <a:ext cx="2404800"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Arial Unicode MS"/>
              </a:rPr>
              <a:t>create or replace function </a:t>
            </a:r>
            <a:r>
              <a:rPr kumimoji="0" lang="en-US" altLang="en-US" sz="800" b="0" i="1" u="none" strike="noStrike" cap="none" normalizeH="0" baseline="0" dirty="0" err="1">
                <a:ln>
                  <a:noFill/>
                </a:ln>
                <a:solidFill>
                  <a:srgbClr val="FFC66D"/>
                </a:solidFill>
                <a:effectLst/>
                <a:latin typeface="Arial Unicode MS"/>
              </a:rPr>
              <a:t>serieFivonacci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numero</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a:t>
            </a: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returns TEXT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begin</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err="1">
                <a:ln>
                  <a:noFill/>
                </a:ln>
                <a:solidFill>
                  <a:srgbClr val="A9B7C6"/>
                </a:solidFill>
                <a:effectLst/>
                <a:latin typeface="Arial Unicode MS"/>
              </a:rPr>
              <a:t>respuesta</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TEXT default </a:t>
            </a:r>
            <a:r>
              <a:rPr kumimoji="0" lang="en-US" altLang="en-US" sz="800" b="0" i="0" u="none" strike="noStrike" cap="none" normalizeH="0" baseline="0" dirty="0">
                <a:ln>
                  <a:noFill/>
                </a:ln>
                <a:solidFill>
                  <a:srgbClr val="6A8759"/>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err="1">
                <a:ln>
                  <a:noFill/>
                </a:ln>
                <a:solidFill>
                  <a:srgbClr val="A9B7C6"/>
                </a:solidFill>
                <a:effectLst/>
                <a:latin typeface="Arial Unicode MS"/>
              </a:rPr>
              <a:t>numR</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num1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num2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while</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numero</a:t>
            </a:r>
            <a:r>
              <a:rPr kumimoji="0" lang="en-US" altLang="en-US" sz="800" b="0" i="0" u="none" strike="noStrike" cap="none" normalizeH="0" baseline="0" dirty="0">
                <a:ln>
                  <a:noFill/>
                </a:ln>
                <a:solidFill>
                  <a:srgbClr val="A9B7C6"/>
                </a:solidFill>
                <a:effectLst/>
                <a:latin typeface="Arial Unicode MS"/>
              </a:rPr>
              <a:t> &gt;= </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do</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err="1">
                <a:ln>
                  <a:noFill/>
                </a:ln>
                <a:solidFill>
                  <a:srgbClr val="A9B7C6"/>
                </a:solidFill>
                <a:effectLst/>
                <a:latin typeface="Arial Unicode MS"/>
              </a:rPr>
              <a:t>respuesta</a:t>
            </a:r>
            <a:r>
              <a:rPr kumimoji="0" lang="en-US" altLang="en-US" sz="800" b="0" i="0" u="none" strike="noStrike" cap="none" normalizeH="0" baseline="0" dirty="0">
                <a:ln>
                  <a:noFill/>
                </a:ln>
                <a:solidFill>
                  <a:srgbClr val="A9B7C6"/>
                </a:solidFill>
                <a:effectLst/>
                <a:latin typeface="Arial Unicode MS"/>
              </a:rPr>
              <a:t> = </a:t>
            </a:r>
            <a:r>
              <a:rPr kumimoji="0" lang="en-US" altLang="en-US" sz="800" b="0" i="1" u="none" strike="noStrike" cap="none" normalizeH="0" baseline="0" dirty="0" err="1">
                <a:ln>
                  <a:noFill/>
                </a:ln>
                <a:solidFill>
                  <a:srgbClr val="FFC66D"/>
                </a:solidFill>
                <a:effectLst/>
                <a:latin typeface="Arial Unicode MS"/>
              </a:rPr>
              <a:t>concat</a:t>
            </a:r>
            <a:r>
              <a:rPr kumimoji="0" lang="en-US" altLang="en-US" sz="800" b="0" i="0" u="none" strike="noStrike" cap="none" normalizeH="0" baseline="0" dirty="0">
                <a:ln>
                  <a:noFill/>
                </a:ln>
                <a:solidFill>
                  <a:srgbClr val="A9B7C6"/>
                </a:solidFill>
                <a:effectLst/>
                <a:latin typeface="Arial Unicode MS"/>
              </a:rPr>
              <a:t>(respuesta</a:t>
            </a:r>
            <a:r>
              <a:rPr kumimoji="0" lang="en-US" altLang="en-US" sz="800" b="0" i="0" u="none" strike="noStrike" cap="none" normalizeH="0" baseline="0" dirty="0">
                <a:ln>
                  <a:noFill/>
                </a:ln>
                <a:solidFill>
                  <a:srgbClr val="CC7832"/>
                </a:solidFill>
                <a:effectLst/>
                <a:latin typeface="Arial Unicode MS"/>
              </a:rPr>
              <a:t>,</a:t>
            </a:r>
            <a:r>
              <a:rPr kumimoji="0" lang="en-US" altLang="en-US" sz="800" b="0" i="0" u="none" strike="noStrike" cap="none" normalizeH="0" baseline="0" dirty="0">
                <a:ln>
                  <a:noFill/>
                </a:ln>
                <a:solidFill>
                  <a:srgbClr val="A9B7C6"/>
                </a:solidFill>
                <a:effectLst/>
                <a:latin typeface="Arial Unicode MS"/>
              </a:rPr>
              <a:t>num1</a:t>
            </a:r>
            <a:r>
              <a:rPr kumimoji="0" lang="en-US" altLang="en-US" sz="800" b="0" i="0" u="none" strike="noStrike" cap="none" normalizeH="0" baseline="0" dirty="0">
                <a:ln>
                  <a:noFill/>
                </a:ln>
                <a:solidFill>
                  <a:srgbClr val="CC7832"/>
                </a:solidFill>
                <a:effectLst/>
                <a:latin typeface="Arial Unicode MS"/>
              </a:rPr>
              <a:t>,</a:t>
            </a:r>
            <a:r>
              <a:rPr kumimoji="0" lang="en-US" altLang="en-US" sz="800" b="0" i="0" u="none" strike="noStrike" cap="none" normalizeH="0" baseline="0" dirty="0">
                <a:ln>
                  <a:noFill/>
                </a:ln>
                <a:solidFill>
                  <a:srgbClr val="6A8759"/>
                </a:solidFill>
                <a:effectLst/>
                <a:latin typeface="Arial Unicode MS"/>
              </a:rPr>
              <a:t>','</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err="1">
                <a:ln>
                  <a:noFill/>
                </a:ln>
                <a:solidFill>
                  <a:srgbClr val="A9B7C6"/>
                </a:solidFill>
                <a:effectLst/>
                <a:latin typeface="Arial Unicode MS"/>
              </a:rPr>
              <a:t>numR</a:t>
            </a:r>
            <a:r>
              <a:rPr kumimoji="0" lang="en-US" altLang="en-US" sz="800" b="0" i="0" u="none" strike="noStrike" cap="none" normalizeH="0" baseline="0" dirty="0">
                <a:ln>
                  <a:noFill/>
                </a:ln>
                <a:solidFill>
                  <a:srgbClr val="A9B7C6"/>
                </a:solidFill>
                <a:effectLst/>
                <a:latin typeface="Arial Unicode MS"/>
              </a:rPr>
              <a:t> = num1+num2</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num1 = num2 </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num2 = </a:t>
            </a:r>
            <a:r>
              <a:rPr kumimoji="0" lang="en-US" altLang="en-US" sz="800" b="0" i="0" u="none" strike="noStrike" cap="none" normalizeH="0" baseline="0" dirty="0" err="1">
                <a:ln>
                  <a:noFill/>
                </a:ln>
                <a:solidFill>
                  <a:srgbClr val="A9B7C6"/>
                </a:solidFill>
                <a:effectLst/>
                <a:latin typeface="Arial Unicode MS"/>
              </a:rPr>
              <a:t>numR</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 cont+</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end while;</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return </a:t>
            </a:r>
            <a:r>
              <a:rPr kumimoji="0" lang="en-US" altLang="en-US" sz="800" b="0" i="0" u="none" strike="noStrike" cap="none" normalizeH="0" baseline="0" dirty="0" err="1">
                <a:ln>
                  <a:noFill/>
                </a:ln>
                <a:solidFill>
                  <a:srgbClr val="A9B7C6"/>
                </a:solidFill>
                <a:effectLst/>
                <a:latin typeface="Arial Unicode MS"/>
              </a:rPr>
              <a:t>respuesta</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end;</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select </a:t>
            </a:r>
            <a:r>
              <a:rPr kumimoji="0" lang="en-US" altLang="en-US" sz="800" b="0" i="1" u="none" strike="noStrike" cap="none" normalizeH="0" baseline="0" dirty="0" err="1">
                <a:ln>
                  <a:noFill/>
                </a:ln>
                <a:solidFill>
                  <a:srgbClr val="FFC66D"/>
                </a:solidFill>
                <a:effectLst/>
                <a:latin typeface="Arial Unicode MS"/>
              </a:rPr>
              <a:t>serieFivonacci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10</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0859691D-D58D-4146-98B3-47622EC162C7}"/>
              </a:ext>
            </a:extLst>
          </p:cNvPr>
          <p:cNvSpPr>
            <a:spLocks noChangeArrowheads="1"/>
          </p:cNvSpPr>
          <p:nvPr/>
        </p:nvSpPr>
        <p:spPr bwMode="auto">
          <a:xfrm>
            <a:off x="5788800" y="189016"/>
            <a:ext cx="3067200"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CC7832"/>
                </a:solidFill>
                <a:effectLst/>
                <a:latin typeface="Arial Unicode MS"/>
              </a:rPr>
              <a:t>create or replace function </a:t>
            </a:r>
            <a:r>
              <a:rPr kumimoji="0" lang="en-US" altLang="en-US" sz="800" b="0" i="1" u="none" strike="noStrike" cap="none" normalizeH="0" baseline="0" dirty="0" err="1">
                <a:ln>
                  <a:noFill/>
                </a:ln>
                <a:solidFill>
                  <a:srgbClr val="FFC66D"/>
                </a:solidFill>
                <a:effectLst/>
                <a:latin typeface="Arial Unicode MS"/>
              </a:rPr>
              <a:t>SumarFibonacci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limite</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a:t>
            </a:r>
            <a:r>
              <a:rPr kumimoji="0" lang="en-US" altLang="en-US" sz="800" b="0" i="0" u="none" strike="noStrike" cap="none" normalizeH="0" baseline="0" dirty="0">
                <a:ln>
                  <a:noFill/>
                </a:ln>
                <a:solidFill>
                  <a:srgbClr val="A9B7C6"/>
                </a:solidFill>
                <a:effectLst/>
                <a:latin typeface="Arial Unicode MS"/>
              </a:rPr>
              <a:t>)</a:t>
            </a:r>
            <a:br>
              <a:rPr kumimoji="0" lang="en-US" altLang="en-US" sz="800" b="0" i="0" u="none" strike="noStrike" cap="none" normalizeH="0" baseline="0" dirty="0">
                <a:ln>
                  <a:noFill/>
                </a:ln>
                <a:solidFill>
                  <a:srgbClr val="A9B7C6"/>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returns int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begin</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err="1">
                <a:ln>
                  <a:noFill/>
                </a:ln>
                <a:solidFill>
                  <a:srgbClr val="A9B7C6"/>
                </a:solidFill>
                <a:effectLst/>
                <a:latin typeface="Arial Unicode MS"/>
              </a:rPr>
              <a:t>limite</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ubi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cant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numb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ubi2 </a:t>
            </a:r>
            <a:r>
              <a:rPr kumimoji="0" lang="en-US" altLang="en-US" sz="800" b="0" i="0" u="none" strike="noStrike" cap="none" normalizeH="0" baseline="0" dirty="0">
                <a:ln>
                  <a:noFill/>
                </a:ln>
                <a:solidFill>
                  <a:srgbClr val="CC7832"/>
                </a:solidFill>
                <a:effectLst/>
                <a:latin typeface="Arial Unicode MS"/>
              </a:rPr>
              <a:t>text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declare </a:t>
            </a:r>
            <a:r>
              <a:rPr kumimoji="0" lang="en-US" altLang="en-US" sz="800" b="0" i="0" u="none" strike="noStrike" cap="none" normalizeH="0" baseline="0" dirty="0">
                <a:ln>
                  <a:noFill/>
                </a:ln>
                <a:solidFill>
                  <a:srgbClr val="A9B7C6"/>
                </a:solidFill>
                <a:effectLst/>
                <a:latin typeface="Arial Unicode MS"/>
              </a:rPr>
              <a:t>sum </a:t>
            </a:r>
            <a:r>
              <a:rPr kumimoji="0" lang="en-US" altLang="en-US" sz="800" b="0" i="0" u="none" strike="noStrike" cap="none" normalizeH="0" baseline="0" dirty="0">
                <a:ln>
                  <a:noFill/>
                </a:ln>
                <a:solidFill>
                  <a:srgbClr val="CC7832"/>
                </a:solidFill>
                <a:effectLst/>
                <a:latin typeface="Arial Unicode MS"/>
              </a:rPr>
              <a:t>int default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while </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&gt; </a:t>
            </a:r>
            <a:r>
              <a:rPr kumimoji="0" lang="en-US" altLang="en-US" sz="800" b="0" i="0" u="none" strike="noStrike" cap="none" normalizeH="0" baseline="0" dirty="0">
                <a:ln>
                  <a:noFill/>
                </a:ln>
                <a:solidFill>
                  <a:srgbClr val="6897BB"/>
                </a:solidFill>
                <a:effectLst/>
                <a:latin typeface="Arial Unicode MS"/>
              </a:rPr>
              <a:t>0</a:t>
            </a:r>
            <a:r>
              <a:rPr kumimoji="0" lang="en-US" altLang="en-US" sz="800" b="0" i="0" u="none" strike="noStrike" cap="none" normalizeH="0" baseline="0" dirty="0">
                <a:ln>
                  <a:noFill/>
                </a:ln>
                <a:solidFill>
                  <a:srgbClr val="A9B7C6"/>
                </a:solidFill>
                <a:effectLst/>
                <a:latin typeface="Arial Unicode MS"/>
              </a:rPr>
              <a:t>) </a:t>
            </a:r>
            <a:r>
              <a:rPr kumimoji="0" lang="en-US" altLang="en-US" sz="800" b="0" i="0" u="none" strike="noStrike" cap="none" normalizeH="0" baseline="0" dirty="0">
                <a:ln>
                  <a:noFill/>
                </a:ln>
                <a:solidFill>
                  <a:srgbClr val="CC7832"/>
                </a:solidFill>
                <a:effectLst/>
                <a:latin typeface="Arial Unicode MS"/>
              </a:rPr>
              <a:t>do</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ubi2 = ubi</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ubi = </a:t>
            </a:r>
            <a:r>
              <a:rPr kumimoji="0" lang="en-US" altLang="en-US" sz="800" b="0" i="1" u="none" strike="noStrike" cap="none" normalizeH="0" baseline="0" dirty="0">
                <a:ln>
                  <a:noFill/>
                </a:ln>
                <a:solidFill>
                  <a:srgbClr val="FFC66D"/>
                </a:solidFill>
                <a:effectLst/>
                <a:latin typeface="Arial Unicode MS"/>
              </a:rPr>
              <a:t>locate</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A8759"/>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r>
              <a:rPr kumimoji="0" lang="en-US" altLang="en-US" sz="800" b="0" i="1" u="none" strike="noStrike" cap="none" normalizeH="0" baseline="0" dirty="0" err="1">
                <a:ln>
                  <a:noFill/>
                </a:ln>
                <a:solidFill>
                  <a:srgbClr val="FFC66D"/>
                </a:solidFill>
                <a:effectLst/>
                <a:latin typeface="Arial Unicode MS"/>
              </a:rPr>
              <a:t>serieFivonacci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limite</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r>
              <a:rPr kumimoji="0" lang="en-US" altLang="en-US" sz="800" b="0" i="0" u="none" strike="noStrike" cap="none" normalizeH="0" baseline="0" dirty="0">
                <a:ln>
                  <a:noFill/>
                </a:ln>
                <a:solidFill>
                  <a:srgbClr val="A9B7C6"/>
                </a:solidFill>
                <a:effectLst/>
                <a:latin typeface="Arial Unicode MS"/>
              </a:rPr>
              <a:t>ubi2+</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cant = ubi-ubi2</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numb= </a:t>
            </a:r>
            <a:r>
              <a:rPr kumimoji="0" lang="en-US" altLang="en-US" sz="800" b="0" i="1" u="none" strike="noStrike" cap="none" normalizeH="0" baseline="0" dirty="0" err="1">
                <a:ln>
                  <a:noFill/>
                </a:ln>
                <a:solidFill>
                  <a:srgbClr val="FFC66D"/>
                </a:solidFill>
                <a:effectLst/>
                <a:latin typeface="Arial Unicode MS"/>
              </a:rPr>
              <a:t>substr</a:t>
            </a:r>
            <a:r>
              <a:rPr kumimoji="0" lang="en-US" altLang="en-US" sz="800" b="0" i="0" u="none" strike="noStrike" cap="none" normalizeH="0" baseline="0" dirty="0">
                <a:ln>
                  <a:noFill/>
                </a:ln>
                <a:solidFill>
                  <a:srgbClr val="A9B7C6"/>
                </a:solidFill>
                <a:effectLst/>
                <a:latin typeface="Arial Unicode MS"/>
              </a:rPr>
              <a:t>(</a:t>
            </a:r>
            <a:r>
              <a:rPr kumimoji="0" lang="en-US" altLang="en-US" sz="800" b="0" i="1" u="none" strike="noStrike" cap="none" normalizeH="0" baseline="0" dirty="0" err="1">
                <a:ln>
                  <a:noFill/>
                </a:ln>
                <a:solidFill>
                  <a:srgbClr val="FFC66D"/>
                </a:solidFill>
                <a:effectLst/>
                <a:latin typeface="Arial Unicode MS"/>
              </a:rPr>
              <a:t>serieFivonacci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err="1">
                <a:ln>
                  <a:noFill/>
                </a:ln>
                <a:solidFill>
                  <a:srgbClr val="A9B7C6"/>
                </a:solidFill>
                <a:effectLst/>
                <a:latin typeface="Arial Unicode MS"/>
              </a:rPr>
              <a:t>limite</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r>
              <a:rPr kumimoji="0" lang="en-US" altLang="en-US" sz="800" b="0" i="0" u="none" strike="noStrike" cap="none" normalizeH="0" baseline="0" dirty="0">
                <a:ln>
                  <a:noFill/>
                </a:ln>
                <a:solidFill>
                  <a:srgbClr val="A9B7C6"/>
                </a:solidFill>
                <a:effectLst/>
                <a:latin typeface="Arial Unicode MS"/>
              </a:rPr>
              <a:t>ubi2+</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CC7832"/>
                </a:solidFill>
                <a:effectLst/>
                <a:latin typeface="Arial Unicode MS"/>
              </a:rPr>
              <a:t>,</a:t>
            </a:r>
            <a:r>
              <a:rPr kumimoji="0" lang="en-US" altLang="en-US" sz="800" b="0" i="0" u="none" strike="noStrike" cap="none" normalizeH="0" baseline="0" dirty="0">
                <a:ln>
                  <a:noFill/>
                </a:ln>
                <a:solidFill>
                  <a:srgbClr val="A9B7C6"/>
                </a:solidFill>
                <a:effectLst/>
                <a:latin typeface="Arial Unicode MS"/>
              </a:rPr>
              <a:t>cant-</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a:ln>
                  <a:noFill/>
                </a:ln>
                <a:solidFill>
                  <a:srgbClr val="A9B7C6"/>
                </a:solidFill>
                <a:effectLst/>
                <a:latin typeface="Arial Unicode MS"/>
              </a:rPr>
              <a:t>sum = numb + sum</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set </a:t>
            </a:r>
            <a:r>
              <a:rPr kumimoji="0" lang="en-US" altLang="en-US" sz="800" b="0" i="0" u="none" strike="noStrike" cap="none" normalizeH="0" baseline="0" dirty="0" err="1">
                <a:ln>
                  <a:noFill/>
                </a:ln>
                <a:solidFill>
                  <a:srgbClr val="A9B7C6"/>
                </a:solidFill>
                <a:effectLst/>
                <a:latin typeface="Arial Unicode MS"/>
              </a:rPr>
              <a:t>cont</a:t>
            </a:r>
            <a:r>
              <a:rPr kumimoji="0" lang="en-US" altLang="en-US" sz="800" b="0" i="0" u="none" strike="noStrike" cap="none" normalizeH="0" baseline="0" dirty="0">
                <a:ln>
                  <a:noFill/>
                </a:ln>
                <a:solidFill>
                  <a:srgbClr val="A9B7C6"/>
                </a:solidFill>
                <a:effectLst/>
                <a:latin typeface="Arial Unicode MS"/>
              </a:rPr>
              <a:t> = cont-</a:t>
            </a:r>
            <a:r>
              <a:rPr kumimoji="0" lang="en-US" altLang="en-US" sz="800" b="0" i="0" u="none" strike="noStrike" cap="none" normalizeH="0" baseline="0" dirty="0">
                <a:ln>
                  <a:noFill/>
                </a:ln>
                <a:solidFill>
                  <a:srgbClr val="6897BB"/>
                </a:solidFill>
                <a:effectLst/>
                <a:latin typeface="Arial Unicode MS"/>
              </a:rPr>
              <a:t>1</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end while;</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    return </a:t>
            </a:r>
            <a:r>
              <a:rPr kumimoji="0" lang="en-US" altLang="en-US" sz="800" b="0" i="0" u="none" strike="noStrike" cap="none" normalizeH="0" baseline="0" dirty="0">
                <a:ln>
                  <a:noFill/>
                </a:ln>
                <a:solidFill>
                  <a:srgbClr val="A9B7C6"/>
                </a:solidFill>
                <a:effectLst/>
                <a:latin typeface="Arial Unicode MS"/>
              </a:rPr>
              <a:t>sum</a:t>
            </a:r>
            <a:r>
              <a:rPr kumimoji="0" lang="en-US" altLang="en-US" sz="800" b="0" i="0" u="none" strike="noStrike" cap="none" normalizeH="0" baseline="0" dirty="0">
                <a:ln>
                  <a:noFill/>
                </a:ln>
                <a:solidFill>
                  <a:srgbClr val="CC7832"/>
                </a:solidFill>
                <a:effectLst/>
                <a:latin typeface="Arial Unicode MS"/>
              </a:rPr>
              <a:t>;</a:t>
            </a: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end;</a:t>
            </a:r>
            <a:br>
              <a:rPr kumimoji="0" lang="en-US" altLang="en-US" sz="800" b="0" i="0" u="none" strike="noStrike" cap="none" normalizeH="0" baseline="0" dirty="0">
                <a:ln>
                  <a:noFill/>
                </a:ln>
                <a:solidFill>
                  <a:srgbClr val="CC7832"/>
                </a:solidFill>
                <a:effectLst/>
                <a:latin typeface="Arial Unicode MS"/>
              </a:rPr>
            </a:br>
            <a:br>
              <a:rPr kumimoji="0" lang="en-US" altLang="en-US" sz="800" b="0" i="0" u="none" strike="noStrike" cap="none" normalizeH="0" baseline="0" dirty="0">
                <a:ln>
                  <a:noFill/>
                </a:ln>
                <a:solidFill>
                  <a:srgbClr val="CC7832"/>
                </a:solidFill>
                <a:effectLst/>
                <a:latin typeface="Arial Unicode MS"/>
              </a:rPr>
            </a:br>
            <a:r>
              <a:rPr kumimoji="0" lang="en-US" altLang="en-US" sz="800" b="0" i="0" u="none" strike="noStrike" cap="none" normalizeH="0" baseline="0" dirty="0">
                <a:ln>
                  <a:noFill/>
                </a:ln>
                <a:solidFill>
                  <a:srgbClr val="CC7832"/>
                </a:solidFill>
                <a:effectLst/>
                <a:latin typeface="Arial Unicode MS"/>
              </a:rPr>
              <a:t>select </a:t>
            </a:r>
            <a:r>
              <a:rPr kumimoji="0" lang="en-US" altLang="en-US" sz="800" b="0" i="1" u="none" strike="noStrike" cap="none" normalizeH="0" baseline="0" dirty="0" err="1">
                <a:ln>
                  <a:noFill/>
                </a:ln>
                <a:solidFill>
                  <a:srgbClr val="FFC66D"/>
                </a:solidFill>
                <a:effectLst/>
                <a:latin typeface="Arial Unicode MS"/>
              </a:rPr>
              <a:t>SumarFibonacci</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6897BB"/>
                </a:solidFill>
                <a:effectLst/>
                <a:latin typeface="Arial Unicode MS"/>
              </a:rPr>
              <a:t>10</a:t>
            </a:r>
            <a:r>
              <a:rPr kumimoji="0" lang="en-US" altLang="en-US" sz="800" b="0" i="0" u="none" strike="noStrike" cap="none" normalizeH="0" baseline="0" dirty="0">
                <a:ln>
                  <a:noFill/>
                </a:ln>
                <a:solidFill>
                  <a:srgbClr val="A9B7C6"/>
                </a:solidFill>
                <a:effectLst/>
                <a:latin typeface="Arial Unicode MS"/>
              </a:rPr>
              <a:t>)</a:t>
            </a:r>
            <a:r>
              <a:rPr kumimoji="0" lang="en-US" altLang="en-US" sz="800" b="0" i="0" u="none" strike="noStrike" cap="none" normalizeH="0" baseline="0" dirty="0">
                <a:ln>
                  <a:noFill/>
                </a:ln>
                <a:solidFill>
                  <a:srgbClr val="CC7832"/>
                </a:solidFill>
                <a:effectLst/>
                <a:latin typeface="Arial Unicode MS"/>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2AFEECF1-732B-4803-941A-37EAA4493272}"/>
              </a:ext>
            </a:extLst>
          </p:cNvPr>
          <p:cNvPicPr>
            <a:picLocks noChangeAspect="1"/>
          </p:cNvPicPr>
          <p:nvPr/>
        </p:nvPicPr>
        <p:blipFill>
          <a:blip r:embed="rId3"/>
          <a:stretch>
            <a:fillRect/>
          </a:stretch>
        </p:blipFill>
        <p:spPr>
          <a:xfrm>
            <a:off x="3162178" y="3305406"/>
            <a:ext cx="2266622" cy="666728"/>
          </a:xfrm>
          <a:prstGeom prst="rect">
            <a:avLst/>
          </a:prstGeom>
        </p:spPr>
      </p:pic>
      <p:pic>
        <p:nvPicPr>
          <p:cNvPr id="19" name="Imagen 18">
            <a:extLst>
              <a:ext uri="{FF2B5EF4-FFF2-40B4-BE49-F238E27FC236}">
                <a16:creationId xmlns:a16="http://schemas.microsoft.com/office/drawing/2014/main" id="{63377685-A1A6-46A5-8A29-8FF0A2B64F9F}"/>
              </a:ext>
            </a:extLst>
          </p:cNvPr>
          <p:cNvPicPr>
            <a:picLocks noChangeAspect="1"/>
          </p:cNvPicPr>
          <p:nvPr/>
        </p:nvPicPr>
        <p:blipFill>
          <a:blip r:embed="rId4"/>
          <a:stretch>
            <a:fillRect/>
          </a:stretch>
        </p:blipFill>
        <p:spPr>
          <a:xfrm>
            <a:off x="5788800" y="3305406"/>
            <a:ext cx="2712955" cy="6667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9" name="CuadroTexto 38">
            <a:extLst>
              <a:ext uri="{FF2B5EF4-FFF2-40B4-BE49-F238E27FC236}">
                <a16:creationId xmlns:a16="http://schemas.microsoft.com/office/drawing/2014/main" id="{941200F6-138C-4580-A916-ACF7547B2E3B}"/>
              </a:ext>
            </a:extLst>
          </p:cNvPr>
          <p:cNvSpPr txBox="1"/>
          <p:nvPr/>
        </p:nvSpPr>
        <p:spPr>
          <a:xfrm flipH="1">
            <a:off x="-525600" y="-57600"/>
            <a:ext cx="4392000" cy="2920608"/>
          </a:xfrm>
          <a:prstGeom prst="rect">
            <a:avLst/>
          </a:prstGeom>
          <a:noFill/>
        </p:spPr>
        <p:txBody>
          <a:bodyPr wrap="square">
            <a:spAutoFit/>
          </a:bodyPr>
          <a:lstStyle/>
          <a:p>
            <a:pPr marL="229870" indent="457200" algn="l">
              <a:lnSpc>
                <a:spcPct val="207000"/>
              </a:lnSpc>
              <a:spcAft>
                <a:spcPts val="70"/>
              </a:spcAft>
            </a:pPr>
            <a:r>
              <a:rPr lang="es-MX" sz="1600" dirty="0">
                <a:solidFill>
                  <a:schemeClr val="accent3">
                    <a:lumMod val="20000"/>
                    <a:lumOff val="80000"/>
                  </a:schemeClr>
                </a:solidFill>
                <a:effectLst/>
                <a:latin typeface="Montserrat Light" panose="00000400000000000000" pitchFamily="2" charset="0"/>
                <a:ea typeface="Calibri" panose="020F0502020204030204" pitchFamily="34" charset="0"/>
              </a:rPr>
              <a:t>11.Manejo de vistas.</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682625" indent="-6350" algn="just">
              <a:lnSpc>
                <a:spcPct val="112000"/>
              </a:lnSpc>
              <a:spcAft>
                <a:spcPts val="70"/>
              </a:spcAft>
            </a:pPr>
            <a:r>
              <a:rPr lang="es-MX" sz="11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100" dirty="0">
                <a:solidFill>
                  <a:schemeClr val="accent3">
                    <a:lumMod val="20000"/>
                    <a:lumOff val="80000"/>
                  </a:schemeClr>
                </a:solidFill>
                <a:effectLst/>
                <a:latin typeface="Montserrat Light" panose="00000400000000000000" pitchFamily="2" charset="0"/>
                <a:ea typeface="Calibri" panose="020F0502020204030204" pitchFamily="34" charset="0"/>
              </a:rPr>
              <a:t>Crear una consulta SQL para lo siguiente.</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1149350" indent="-6350" algn="just">
              <a:lnSpc>
                <a:spcPct val="112000"/>
              </a:lnSpc>
              <a:spcAft>
                <a:spcPts val="70"/>
              </a:spcAft>
            </a:pPr>
            <a:r>
              <a:rPr lang="es-MX" sz="11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100" dirty="0">
                <a:solidFill>
                  <a:schemeClr val="accent3">
                    <a:lumMod val="20000"/>
                    <a:lumOff val="80000"/>
                  </a:schemeClr>
                </a:solidFill>
                <a:effectLst/>
                <a:latin typeface="Montserrat Light" panose="00000400000000000000" pitchFamily="2" charset="0"/>
                <a:ea typeface="Calibri" panose="020F0502020204030204" pitchFamily="34" charset="0"/>
              </a:rPr>
              <a:t>La consulta de la vista debe reflejar como campos:</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1143000" marR="53340" lvl="2" indent="-228600" algn="l" fontAlgn="base">
              <a:lnSpc>
                <a:spcPct val="107000"/>
              </a:lnSpc>
              <a:spcAft>
                <a:spcPts val="130"/>
              </a:spcAft>
              <a:buClr>
                <a:srgbClr val="000000"/>
              </a:buClr>
              <a:buSzPts val="1100"/>
              <a:buFont typeface="+mj-lt"/>
              <a:buAutoNum type="arabicPeriod"/>
            </a:pP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nombres</a:t>
            </a: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 y </a:t>
            </a: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apellidos</a:t>
            </a: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 </a:t>
            </a:r>
            <a:r>
              <a:rPr lang="en-US" sz="1100" b="1"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concatenados</a:t>
            </a:r>
            <a:endPar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endParaRPr>
          </a:p>
          <a:p>
            <a:pPr marL="1143000" marR="53340" lvl="2" indent="-228600" algn="l" fontAlgn="base">
              <a:lnSpc>
                <a:spcPct val="107000"/>
              </a:lnSpc>
              <a:spcAft>
                <a:spcPts val="130"/>
              </a:spcAft>
              <a:buClr>
                <a:srgbClr val="000000"/>
              </a:buClr>
              <a:buSzPts val="1100"/>
              <a:buFont typeface="+mj-lt"/>
              <a:buAutoNum type="arabicPeriod"/>
            </a:pP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la </a:t>
            </a: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edad</a:t>
            </a:r>
            <a:endPar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endParaRPr>
          </a:p>
          <a:p>
            <a:pPr marL="1143000" marR="53340" lvl="2" indent="-228600" algn="l" fontAlgn="base">
              <a:lnSpc>
                <a:spcPct val="107000"/>
              </a:lnSpc>
              <a:spcAft>
                <a:spcPts val="130"/>
              </a:spcAft>
              <a:buClr>
                <a:srgbClr val="000000"/>
              </a:buClr>
              <a:buSzPts val="1100"/>
              <a:buFont typeface="+mj-lt"/>
              <a:buAutoNum type="arabicPeriod"/>
            </a:pP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fecha</a:t>
            </a: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 de </a:t>
            </a: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nacimiento</a:t>
            </a: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a:t>
            </a:r>
          </a:p>
          <a:p>
            <a:pPr marL="1143000" marR="53340" lvl="2" indent="-228600" algn="l" fontAlgn="base">
              <a:lnSpc>
                <a:spcPct val="107000"/>
              </a:lnSpc>
              <a:spcAft>
                <a:spcPts val="130"/>
              </a:spcAft>
              <a:buClr>
                <a:srgbClr val="000000"/>
              </a:buClr>
              <a:buSzPts val="1100"/>
              <a:buFont typeface="+mj-lt"/>
              <a:buAutoNum type="arabicPeriod"/>
            </a:pP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Nombre</a:t>
            </a:r>
            <a:r>
              <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 del </a:t>
            </a:r>
            <a:r>
              <a:rPr lang="en-US" sz="1100" u="none" strike="noStrike" dirty="0" err="1">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rPr>
              <a:t>proyecto</a:t>
            </a:r>
            <a:endParaRPr lang="en-US" sz="1100" u="none" strike="noStrike" dirty="0">
              <a:solidFill>
                <a:schemeClr val="accent3">
                  <a:lumMod val="20000"/>
                  <a:lumOff val="80000"/>
                </a:schemeClr>
              </a:solidFill>
              <a:effectLst/>
              <a:uFill>
                <a:solidFill>
                  <a:srgbClr val="000000"/>
                </a:solidFill>
              </a:uFill>
              <a:latin typeface="Montserrat Light" panose="00000400000000000000" pitchFamily="2" charset="0"/>
              <a:ea typeface="Calibri" panose="020F0502020204030204" pitchFamily="34" charset="0"/>
              <a:cs typeface="Calibri" panose="020F0502020204030204" pitchFamily="34" charset="0"/>
            </a:endParaRPr>
          </a:p>
          <a:p>
            <a:pPr marL="920750" marR="461010" indent="-234950" algn="l">
              <a:lnSpc>
                <a:spcPct val="112000"/>
              </a:lnSpc>
              <a:spcAft>
                <a:spcPts val="665"/>
              </a:spcAft>
            </a:pPr>
            <a:r>
              <a:rPr lang="es-MX" sz="11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1100" dirty="0">
                <a:solidFill>
                  <a:schemeClr val="accent3">
                    <a:lumMod val="20000"/>
                    <a:lumOff val="80000"/>
                  </a:schemeClr>
                </a:solidFill>
                <a:effectLst/>
                <a:latin typeface="Montserrat Light" panose="00000400000000000000" pitchFamily="2" charset="0"/>
                <a:ea typeface="Calibri" panose="020F0502020204030204" pitchFamily="34" charset="0"/>
              </a:rPr>
              <a:t>Obtener todas las personas del sexo femenino que hayan nacido en el departamento de El Alto en donde la fecha de nacimiento sea: 1.	</a:t>
            </a:r>
            <a:r>
              <a:rPr lang="es-MX" sz="1100" dirty="0" err="1">
                <a:solidFill>
                  <a:schemeClr val="accent3">
                    <a:lumMod val="20000"/>
                    <a:lumOff val="80000"/>
                  </a:schemeClr>
                </a:solidFill>
                <a:effectLst/>
                <a:latin typeface="Montserrat Light" panose="00000400000000000000" pitchFamily="2" charset="0"/>
                <a:ea typeface="Calibri" panose="020F0502020204030204" pitchFamily="34" charset="0"/>
              </a:rPr>
              <a:t>fecha_nac</a:t>
            </a:r>
            <a:r>
              <a:rPr lang="es-MX" sz="1100" dirty="0">
                <a:solidFill>
                  <a:schemeClr val="accent3">
                    <a:lumMod val="20000"/>
                    <a:lumOff val="80000"/>
                  </a:schemeClr>
                </a:solidFill>
                <a:effectLst/>
                <a:latin typeface="Montserrat Light" panose="00000400000000000000" pitchFamily="2" charset="0"/>
                <a:ea typeface="Calibri" panose="020F0502020204030204" pitchFamily="34" charset="0"/>
              </a:rPr>
              <a:t> = '2000-10-10'</a:t>
            </a:r>
            <a:endParaRPr lang="en-US" sz="1100" dirty="0">
              <a:solidFill>
                <a:schemeClr val="accent3">
                  <a:lumMod val="20000"/>
                  <a:lumOff val="80000"/>
                </a:schemeClr>
              </a:solidFill>
              <a:effectLst/>
              <a:latin typeface="Montserrat Light" panose="00000400000000000000" pitchFamily="2" charset="0"/>
              <a:ea typeface="Calibri" panose="020F0502020204030204" pitchFamily="34" charset="0"/>
            </a:endParaRPr>
          </a:p>
        </p:txBody>
      </p:sp>
      <p:sp>
        <p:nvSpPr>
          <p:cNvPr id="17" name="Rectangle 1">
            <a:extLst>
              <a:ext uri="{FF2B5EF4-FFF2-40B4-BE49-F238E27FC236}">
                <a16:creationId xmlns:a16="http://schemas.microsoft.com/office/drawing/2014/main" id="{15657706-CF66-4820-AC97-F248A093B807}"/>
              </a:ext>
            </a:extLst>
          </p:cNvPr>
          <p:cNvSpPr>
            <a:spLocks noChangeArrowheads="1"/>
          </p:cNvSpPr>
          <p:nvPr/>
        </p:nvSpPr>
        <p:spPr bwMode="auto">
          <a:xfrm>
            <a:off x="4370400" y="709549"/>
            <a:ext cx="3816000"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Arial Unicode MS"/>
              </a:rPr>
              <a:t>create or replace view </a:t>
            </a:r>
            <a:r>
              <a:rPr kumimoji="0" lang="en-US" altLang="en-US" sz="1000" b="0" i="0" u="none" strike="noStrike" cap="none" normalizeH="0" baseline="0" dirty="0" err="1">
                <a:ln>
                  <a:noFill/>
                </a:ln>
                <a:solidFill>
                  <a:srgbClr val="A9B7C6"/>
                </a:solidFill>
                <a:effectLst/>
                <a:latin typeface="Arial Unicode MS"/>
              </a:rPr>
              <a:t>Identifica_Persona</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as</a:t>
            </a: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select </a:t>
            </a:r>
            <a:r>
              <a:rPr kumimoji="0" lang="en-US" altLang="en-US" sz="1000" b="0" i="1" u="none" strike="noStrike" cap="none" normalizeH="0" baseline="0" dirty="0" err="1">
                <a:ln>
                  <a:noFill/>
                </a:ln>
                <a:solidFill>
                  <a:srgbClr val="FFC66D"/>
                </a:solidFill>
                <a:effectLst/>
                <a:latin typeface="Arial Unicode MS"/>
              </a:rPr>
              <a:t>concat</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nombre</a:t>
            </a:r>
            <a:r>
              <a:rPr kumimoji="0" lang="en-US" altLang="en-US" sz="1000" b="0" i="0" u="none" strike="noStrike" cap="none" normalizeH="0" baseline="0" dirty="0">
                <a:ln>
                  <a:noFill/>
                </a:ln>
                <a:solidFill>
                  <a:srgbClr val="CC7832"/>
                </a:solidFill>
                <a:effectLst/>
                <a:latin typeface="Arial Unicode MS"/>
              </a:rPr>
              <a:t>,</a:t>
            </a:r>
            <a:r>
              <a:rPr kumimoji="0" lang="en-US" altLang="en-US" sz="1000" b="0" i="0" u="none" strike="noStrike" cap="none" normalizeH="0" baseline="0" dirty="0">
                <a:ln>
                  <a:noFill/>
                </a:ln>
                <a:solidFill>
                  <a:srgbClr val="6A8759"/>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apellidos</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edad</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fecha_nac</a:t>
            </a:r>
            <a:r>
              <a:rPr kumimoji="0" lang="en-US" altLang="en-US" sz="1000" b="0" i="0" u="none" strike="noStrike" cap="none" normalizeH="0" baseline="0" dirty="0" err="1">
                <a:ln>
                  <a:noFill/>
                </a:ln>
                <a:solidFill>
                  <a:srgbClr val="CC7832"/>
                </a:solidFill>
                <a:effectLst/>
                <a:latin typeface="Arial Unicode MS"/>
              </a:rPr>
              <a:t>,</a:t>
            </a:r>
            <a:r>
              <a:rPr kumimoji="0" lang="en-US" altLang="en-US" sz="1000" b="0" i="0" u="none" strike="noStrike" cap="none" normalizeH="0" baseline="0" dirty="0" err="1">
                <a:ln>
                  <a:noFill/>
                </a:ln>
                <a:solidFill>
                  <a:srgbClr val="A9B7C6"/>
                </a:solidFill>
                <a:effectLst/>
                <a:latin typeface="Arial Unicode MS"/>
              </a:rPr>
              <a:t>p.</a:t>
            </a:r>
            <a:r>
              <a:rPr kumimoji="0" lang="en-US" altLang="en-US" sz="1000" b="0" i="0" u="none" strike="noStrike" cap="none" normalizeH="0" baseline="0" dirty="0" err="1">
                <a:ln>
                  <a:noFill/>
                </a:ln>
                <a:solidFill>
                  <a:srgbClr val="9876AA"/>
                </a:solidFill>
                <a:effectLst/>
                <a:latin typeface="Arial Unicode MS"/>
              </a:rPr>
              <a:t>nombreProy</a:t>
            </a:r>
            <a:br>
              <a:rPr kumimoji="0" lang="en-US" altLang="en-US" sz="1000" b="0" i="0" u="none" strike="noStrike" cap="none" normalizeH="0" baseline="0" dirty="0">
                <a:ln>
                  <a:noFill/>
                </a:ln>
                <a:solidFill>
                  <a:srgbClr val="9876AA"/>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from </a:t>
            </a:r>
            <a:r>
              <a:rPr kumimoji="0" lang="en-US" altLang="en-US" sz="1000" b="0" i="0" u="none" strike="noStrike" cap="none" normalizeH="0" baseline="0" dirty="0">
                <a:ln>
                  <a:noFill/>
                </a:ln>
                <a:solidFill>
                  <a:srgbClr val="A9B7C6"/>
                </a:solidFill>
                <a:effectLst/>
                <a:latin typeface="Arial Unicode MS"/>
              </a:rPr>
              <a:t>persona per</a:t>
            </a:r>
            <a:br>
              <a:rPr kumimoji="0" lang="en-US" altLang="en-US" sz="1000" b="0" i="0" u="none" strike="noStrike" cap="none" normalizeH="0" baseline="0" dirty="0">
                <a:ln>
                  <a:noFill/>
                </a:ln>
                <a:solidFill>
                  <a:srgbClr val="A9B7C6"/>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inner join </a:t>
            </a:r>
            <a:r>
              <a:rPr kumimoji="0" lang="en-US" altLang="en-US" sz="1000" b="0" i="0" u="none" strike="noStrike" cap="none" normalizeH="0" baseline="0" dirty="0" err="1">
                <a:ln>
                  <a:noFill/>
                </a:ln>
                <a:solidFill>
                  <a:srgbClr val="A9B7C6"/>
                </a:solidFill>
                <a:effectLst/>
                <a:latin typeface="Arial Unicode MS"/>
              </a:rPr>
              <a:t>departamento</a:t>
            </a:r>
            <a:r>
              <a:rPr kumimoji="0" lang="en-US" altLang="en-US" sz="1000" b="0" i="0" u="none" strike="noStrike" cap="none" normalizeH="0" baseline="0" dirty="0">
                <a:ln>
                  <a:noFill/>
                </a:ln>
                <a:solidFill>
                  <a:srgbClr val="A9B7C6"/>
                </a:solidFill>
                <a:effectLst/>
                <a:latin typeface="Arial Unicode MS"/>
              </a:rPr>
              <a:t> d </a:t>
            </a:r>
            <a:r>
              <a:rPr kumimoji="0" lang="en-US" altLang="en-US" sz="1000" b="0" i="0" u="none" strike="noStrike" cap="none" normalizeH="0" baseline="0" dirty="0">
                <a:ln>
                  <a:noFill/>
                </a:ln>
                <a:solidFill>
                  <a:srgbClr val="CC7832"/>
                </a:solidFill>
                <a:effectLst/>
                <a:latin typeface="Arial Unicode MS"/>
              </a:rPr>
              <a:t>on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id_dep</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d.</a:t>
            </a:r>
            <a:r>
              <a:rPr kumimoji="0" lang="en-US" altLang="en-US" sz="1000" b="0" i="0" u="none" strike="noStrike" cap="none" normalizeH="0" baseline="0" dirty="0" err="1">
                <a:ln>
                  <a:noFill/>
                </a:ln>
                <a:solidFill>
                  <a:srgbClr val="9876AA"/>
                </a:solidFill>
                <a:effectLst/>
                <a:latin typeface="Arial Unicode MS"/>
              </a:rPr>
              <a:t>id_dep</a:t>
            </a:r>
            <a:br>
              <a:rPr kumimoji="0" lang="en-US" altLang="en-US" sz="1000" b="0" i="0" u="none" strike="noStrike" cap="none" normalizeH="0" baseline="0" dirty="0">
                <a:ln>
                  <a:noFill/>
                </a:ln>
                <a:solidFill>
                  <a:srgbClr val="9876AA"/>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inner join </a:t>
            </a:r>
            <a:r>
              <a:rPr kumimoji="0" lang="en-US" altLang="en-US" sz="1000" b="0" i="0" u="none" strike="noStrike" cap="none" normalizeH="0" baseline="0" dirty="0" err="1">
                <a:ln>
                  <a:noFill/>
                </a:ln>
                <a:solidFill>
                  <a:srgbClr val="A9B7C6"/>
                </a:solidFill>
                <a:effectLst/>
                <a:latin typeface="Arial Unicode MS"/>
              </a:rPr>
              <a:t>detalle_proyecto</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dp</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on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id_per</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dp.</a:t>
            </a:r>
            <a:r>
              <a:rPr kumimoji="0" lang="en-US" altLang="en-US" sz="1000" b="0" i="0" u="none" strike="noStrike" cap="none" normalizeH="0" baseline="0" dirty="0" err="1">
                <a:ln>
                  <a:noFill/>
                </a:ln>
                <a:solidFill>
                  <a:srgbClr val="9876AA"/>
                </a:solidFill>
                <a:effectLst/>
                <a:latin typeface="Arial Unicode MS"/>
              </a:rPr>
              <a:t>id_per</a:t>
            </a:r>
            <a:br>
              <a:rPr kumimoji="0" lang="en-US" altLang="en-US" sz="1000" b="0" i="0" u="none" strike="noStrike" cap="none" normalizeH="0" baseline="0" dirty="0">
                <a:ln>
                  <a:noFill/>
                </a:ln>
                <a:solidFill>
                  <a:srgbClr val="9876AA"/>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inner join </a:t>
            </a:r>
            <a:r>
              <a:rPr kumimoji="0" lang="en-US" altLang="en-US" sz="1000" b="0" i="0" u="none" strike="noStrike" cap="none" normalizeH="0" baseline="0" dirty="0" err="1">
                <a:ln>
                  <a:noFill/>
                </a:ln>
                <a:solidFill>
                  <a:srgbClr val="A9B7C6"/>
                </a:solidFill>
                <a:effectLst/>
                <a:latin typeface="Arial Unicode MS"/>
              </a:rPr>
              <a:t>proyecto</a:t>
            </a:r>
            <a:r>
              <a:rPr kumimoji="0" lang="en-US" altLang="en-US" sz="1000" b="0" i="0" u="none" strike="noStrike" cap="none" normalizeH="0" baseline="0" dirty="0">
                <a:ln>
                  <a:noFill/>
                </a:ln>
                <a:solidFill>
                  <a:srgbClr val="A9B7C6"/>
                </a:solidFill>
                <a:effectLst/>
                <a:latin typeface="Arial Unicode MS"/>
              </a:rPr>
              <a:t> p </a:t>
            </a:r>
            <a:r>
              <a:rPr kumimoji="0" lang="en-US" altLang="en-US" sz="1000" b="0" i="0" u="none" strike="noStrike" cap="none" normalizeH="0" baseline="0" dirty="0">
                <a:ln>
                  <a:noFill/>
                </a:ln>
                <a:solidFill>
                  <a:srgbClr val="CC7832"/>
                </a:solidFill>
                <a:effectLst/>
                <a:latin typeface="Arial Unicode MS"/>
              </a:rPr>
              <a:t>on </a:t>
            </a:r>
            <a:r>
              <a:rPr kumimoji="0" lang="en-US" altLang="en-US" sz="1000" b="0" i="0" u="none" strike="noStrike" cap="none" normalizeH="0" baseline="0" dirty="0" err="1">
                <a:ln>
                  <a:noFill/>
                </a:ln>
                <a:solidFill>
                  <a:srgbClr val="A9B7C6"/>
                </a:solidFill>
                <a:effectLst/>
                <a:latin typeface="Arial Unicode MS"/>
              </a:rPr>
              <a:t>dp.</a:t>
            </a:r>
            <a:r>
              <a:rPr kumimoji="0" lang="en-US" altLang="en-US" sz="1000" b="0" i="0" u="none" strike="noStrike" cap="none" normalizeH="0" baseline="0" dirty="0" err="1">
                <a:ln>
                  <a:noFill/>
                </a:ln>
                <a:solidFill>
                  <a:srgbClr val="9876AA"/>
                </a:solidFill>
                <a:effectLst/>
                <a:latin typeface="Arial Unicode MS"/>
              </a:rPr>
              <a:t>id_proy</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p.</a:t>
            </a:r>
            <a:r>
              <a:rPr kumimoji="0" lang="en-US" altLang="en-US" sz="1000" b="0" i="0" u="none" strike="noStrike" cap="none" normalizeH="0" baseline="0" dirty="0" err="1">
                <a:ln>
                  <a:noFill/>
                </a:ln>
                <a:solidFill>
                  <a:srgbClr val="9876AA"/>
                </a:solidFill>
                <a:effectLst/>
                <a:latin typeface="Arial Unicode MS"/>
              </a:rPr>
              <a:t>id_proy</a:t>
            </a:r>
            <a:br>
              <a:rPr kumimoji="0" lang="en-US" altLang="en-US" sz="1000" b="0" i="0" u="none" strike="noStrike" cap="none" normalizeH="0" baseline="0" dirty="0">
                <a:ln>
                  <a:noFill/>
                </a:ln>
                <a:solidFill>
                  <a:srgbClr val="9876AA"/>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where </a:t>
            </a:r>
            <a:r>
              <a:rPr kumimoji="0" lang="en-US" altLang="en-US" sz="1000" b="0" i="0" u="none" strike="noStrike" cap="none" normalizeH="0" baseline="0" dirty="0" err="1">
                <a:ln>
                  <a:noFill/>
                </a:ln>
                <a:solidFill>
                  <a:srgbClr val="A9B7C6"/>
                </a:solidFill>
                <a:effectLst/>
                <a:latin typeface="Arial Unicode MS"/>
              </a:rPr>
              <a:t>d.</a:t>
            </a:r>
            <a:r>
              <a:rPr kumimoji="0" lang="en-US" altLang="en-US" sz="1000" b="0" i="0" u="none" strike="noStrike" cap="none" normalizeH="0" baseline="0" dirty="0" err="1">
                <a:ln>
                  <a:noFill/>
                </a:ln>
                <a:solidFill>
                  <a:srgbClr val="9876AA"/>
                </a:solidFill>
                <a:effectLst/>
                <a:latin typeface="Arial Unicode MS"/>
              </a:rPr>
              <a:t>nombre</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a:ln>
                  <a:noFill/>
                </a:ln>
                <a:solidFill>
                  <a:srgbClr val="6A8759"/>
                </a:solidFill>
                <a:effectLst/>
                <a:latin typeface="Arial Unicode MS"/>
              </a:rPr>
              <a:t>'Oruro' </a:t>
            </a:r>
            <a:r>
              <a:rPr kumimoji="0" lang="en-US" altLang="en-US" sz="1000" b="0" i="0" u="none" strike="noStrike" cap="none" normalizeH="0" baseline="0" dirty="0">
                <a:ln>
                  <a:noFill/>
                </a:ln>
                <a:solidFill>
                  <a:srgbClr val="CC7832"/>
                </a:solidFill>
                <a:effectLst/>
                <a:latin typeface="Arial Unicode MS"/>
              </a:rPr>
              <a:t>and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fecha_nac</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a:ln>
                  <a:noFill/>
                </a:ln>
                <a:solidFill>
                  <a:srgbClr val="6A8759"/>
                </a:solidFill>
                <a:effectLst/>
                <a:latin typeface="Arial Unicode MS"/>
              </a:rPr>
              <a:t>'2000-10-10' </a:t>
            </a:r>
            <a:r>
              <a:rPr kumimoji="0" lang="en-US" altLang="en-US" sz="1000" b="0" i="0" u="none" strike="noStrike" cap="none" normalizeH="0" baseline="0" dirty="0">
                <a:ln>
                  <a:noFill/>
                </a:ln>
                <a:solidFill>
                  <a:srgbClr val="CC7832"/>
                </a:solidFill>
                <a:effectLst/>
                <a:latin typeface="Arial Unicode MS"/>
              </a:rPr>
              <a:t>and </a:t>
            </a:r>
            <a:r>
              <a:rPr kumimoji="0" lang="en-US" altLang="en-US" sz="1000" b="0" i="0" u="none" strike="noStrike" cap="none" normalizeH="0" baseline="0" dirty="0" err="1">
                <a:ln>
                  <a:noFill/>
                </a:ln>
                <a:solidFill>
                  <a:srgbClr val="A9B7C6"/>
                </a:solidFill>
                <a:effectLst/>
                <a:latin typeface="Arial Unicode MS"/>
              </a:rPr>
              <a:t>per.</a:t>
            </a:r>
            <a:r>
              <a:rPr kumimoji="0" lang="en-US" altLang="en-US" sz="1000" b="0" i="0" u="none" strike="noStrike" cap="none" normalizeH="0" baseline="0" dirty="0" err="1">
                <a:ln>
                  <a:noFill/>
                </a:ln>
                <a:solidFill>
                  <a:srgbClr val="9876AA"/>
                </a:solidFill>
                <a:effectLst/>
                <a:latin typeface="Arial Unicode MS"/>
              </a:rPr>
              <a:t>sexo</a:t>
            </a:r>
            <a:r>
              <a:rPr kumimoji="0" lang="en-US" altLang="en-US" sz="1000" b="0" i="0" u="none" strike="noStrike" cap="none" normalizeH="0" baseline="0" dirty="0">
                <a:ln>
                  <a:noFill/>
                </a:ln>
                <a:solidFill>
                  <a:srgbClr val="9876AA"/>
                </a:solidFill>
                <a:effectLst/>
                <a:latin typeface="Arial Unicode MS"/>
              </a:rPr>
              <a:t> </a:t>
            </a:r>
            <a:r>
              <a:rPr kumimoji="0" lang="en-US" altLang="en-US" sz="1000" b="0" i="0" u="none" strike="noStrike" cap="none" normalizeH="0" baseline="0" dirty="0">
                <a:ln>
                  <a:noFill/>
                </a:ln>
                <a:solidFill>
                  <a:srgbClr val="A9B7C6"/>
                </a:solidFill>
                <a:effectLst/>
                <a:latin typeface="Arial Unicode MS"/>
              </a:rPr>
              <a:t>= </a:t>
            </a:r>
            <a:r>
              <a:rPr kumimoji="0" lang="en-US" altLang="en-US" sz="1000" b="0" i="0" u="none" strike="noStrike" cap="none" normalizeH="0" baseline="0" dirty="0">
                <a:ln>
                  <a:noFill/>
                </a:ln>
                <a:solidFill>
                  <a:srgbClr val="6A8759"/>
                </a:solidFill>
                <a:effectLst/>
                <a:latin typeface="Arial Unicode MS"/>
              </a:rPr>
              <a:t>'F'</a:t>
            </a:r>
            <a:r>
              <a:rPr kumimoji="0" lang="en-US" altLang="en-US" sz="1000" b="0" i="0" u="none" strike="noStrike" cap="none" normalizeH="0" baseline="0" dirty="0">
                <a:ln>
                  <a:noFill/>
                </a:ln>
                <a:solidFill>
                  <a:srgbClr val="CC7832"/>
                </a:solidFill>
                <a:effectLst/>
                <a:latin typeface="Arial Unicode MS"/>
              </a:rPr>
              <a:t>;</a:t>
            </a:r>
            <a:br>
              <a:rPr kumimoji="0" lang="en-US" altLang="en-US" sz="1000" b="0" i="0" u="none" strike="noStrike" cap="none" normalizeH="0" baseline="0" dirty="0">
                <a:ln>
                  <a:noFill/>
                </a:ln>
                <a:solidFill>
                  <a:srgbClr val="CC7832"/>
                </a:solidFill>
                <a:effectLst/>
                <a:latin typeface="Arial Unicode MS"/>
              </a:rPr>
            </a:br>
            <a:br>
              <a:rPr kumimoji="0" lang="en-US" altLang="en-US" sz="1000" b="0" i="0" u="none" strike="noStrike" cap="none" normalizeH="0" baseline="0" dirty="0">
                <a:ln>
                  <a:noFill/>
                </a:ln>
                <a:solidFill>
                  <a:srgbClr val="CC7832"/>
                </a:solidFill>
                <a:effectLst/>
                <a:latin typeface="Arial Unicode MS"/>
              </a:rPr>
            </a:br>
            <a:r>
              <a:rPr kumimoji="0" lang="en-US" altLang="en-US" sz="1000" b="0" i="0" u="none" strike="noStrike" cap="none" normalizeH="0" baseline="0" dirty="0">
                <a:ln>
                  <a:noFill/>
                </a:ln>
                <a:solidFill>
                  <a:srgbClr val="CC7832"/>
                </a:solidFill>
                <a:effectLst/>
                <a:latin typeface="Arial Unicode MS"/>
              </a:rPr>
              <a:t>select </a:t>
            </a:r>
            <a:r>
              <a:rPr kumimoji="0" lang="en-US" altLang="en-US" sz="1000" b="0" i="0" u="none" strike="noStrike" cap="none" normalizeH="0" baseline="0" dirty="0">
                <a:ln>
                  <a:noFill/>
                </a:ln>
                <a:solidFill>
                  <a:srgbClr val="FFC66D"/>
                </a:solidFill>
                <a:effectLst/>
                <a:latin typeface="Arial Unicode MS"/>
              </a:rPr>
              <a:t>* </a:t>
            </a:r>
            <a:r>
              <a:rPr kumimoji="0" lang="en-US" altLang="en-US" sz="1000" b="0" i="0" u="none" strike="noStrike" cap="none" normalizeH="0" baseline="0" dirty="0">
                <a:ln>
                  <a:noFill/>
                </a:ln>
                <a:solidFill>
                  <a:srgbClr val="CC7832"/>
                </a:solidFill>
                <a:effectLst/>
                <a:latin typeface="Arial Unicode MS"/>
              </a:rPr>
              <a:t>from </a:t>
            </a:r>
            <a:r>
              <a:rPr kumimoji="0" lang="en-US" altLang="en-US" sz="1000" b="0" i="0" u="none" strike="noStrike" cap="none" normalizeH="0" baseline="0" dirty="0" err="1">
                <a:ln>
                  <a:noFill/>
                </a:ln>
                <a:solidFill>
                  <a:srgbClr val="A9B7C6"/>
                </a:solidFill>
                <a:effectLst/>
                <a:latin typeface="Arial Unicode MS"/>
              </a:rPr>
              <a:t>Identifica_Persona</a:t>
            </a:r>
            <a:r>
              <a:rPr kumimoji="0" lang="en-US" altLang="en-US" sz="1000" b="0" i="0" u="none" strike="noStrike" cap="none" normalizeH="0" baseline="0" dirty="0">
                <a:ln>
                  <a:noFill/>
                </a:ln>
                <a:solidFill>
                  <a:srgbClr val="CC7832"/>
                </a:solidFill>
                <a:effectLst/>
                <a:latin typeface="Arial Unicode MS"/>
              </a:rPr>
              <a:t>;</a:t>
            </a:r>
            <a:br>
              <a:rPr kumimoji="0" lang="en-US" altLang="en-US" sz="1000" b="0" i="0" u="none" strike="noStrike" cap="none" normalizeH="0" baseline="0" dirty="0">
                <a:ln>
                  <a:noFill/>
                </a:ln>
                <a:solidFill>
                  <a:srgbClr val="CC7832"/>
                </a:solidFill>
                <a:effectLst/>
                <a:latin typeface="Arial Unicode M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Imagen 18">
            <a:extLst>
              <a:ext uri="{FF2B5EF4-FFF2-40B4-BE49-F238E27FC236}">
                <a16:creationId xmlns:a16="http://schemas.microsoft.com/office/drawing/2014/main" id="{A2542E43-76B0-4B60-8417-106F5FA9748B}"/>
              </a:ext>
            </a:extLst>
          </p:cNvPr>
          <p:cNvPicPr>
            <a:picLocks noChangeAspect="1"/>
          </p:cNvPicPr>
          <p:nvPr/>
        </p:nvPicPr>
        <p:blipFill>
          <a:blip r:embed="rId3"/>
          <a:stretch>
            <a:fillRect/>
          </a:stretch>
        </p:blipFill>
        <p:spPr>
          <a:xfrm>
            <a:off x="511313" y="3320251"/>
            <a:ext cx="8474174" cy="662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10" name="CuadroTexto 9">
            <a:extLst>
              <a:ext uri="{FF2B5EF4-FFF2-40B4-BE49-F238E27FC236}">
                <a16:creationId xmlns:a16="http://schemas.microsoft.com/office/drawing/2014/main" id="{EC89E409-E447-4DD5-A4D6-570513D9F721}"/>
              </a:ext>
            </a:extLst>
          </p:cNvPr>
          <p:cNvSpPr txBox="1"/>
          <p:nvPr/>
        </p:nvSpPr>
        <p:spPr>
          <a:xfrm>
            <a:off x="-151200" y="0"/>
            <a:ext cx="3794400" cy="3042500"/>
          </a:xfrm>
          <a:prstGeom prst="rect">
            <a:avLst/>
          </a:prstGeom>
          <a:noFill/>
        </p:spPr>
        <p:txBody>
          <a:bodyPr wrap="square">
            <a:spAutoFit/>
          </a:bodyPr>
          <a:lstStyle/>
          <a:p>
            <a:pPr marL="225425" indent="-6350" algn="l">
              <a:lnSpc>
                <a:spcPct val="107000"/>
              </a:lnSpc>
              <a:spcAft>
                <a:spcPts val="70"/>
              </a:spcAft>
            </a:pPr>
            <a:r>
              <a:rPr lang="es-MX" sz="2000" dirty="0">
                <a:solidFill>
                  <a:schemeClr val="accent3">
                    <a:lumMod val="20000"/>
                    <a:lumOff val="80000"/>
                  </a:schemeClr>
                </a:solidFill>
                <a:effectLst/>
                <a:latin typeface="Montserrat Light" panose="00000400000000000000" pitchFamily="2" charset="0"/>
                <a:ea typeface="Calibri" panose="020F0502020204030204" pitchFamily="34" charset="0"/>
              </a:rPr>
              <a:t>12.Manejo de TRIGGERS I.</a:t>
            </a:r>
            <a:endParaRPr lang="en-US" sz="14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04875" indent="-228600">
              <a:lnSpc>
                <a:spcPct val="112000"/>
              </a:lnSpc>
              <a:spcAft>
                <a:spcPts val="66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Crear TRIGGERS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Before</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or</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After para INSERT y UPDATE aplicado a la tabla PROYECTO</a:t>
            </a:r>
            <a:endParaRPr lang="es-MX" sz="900" dirty="0">
              <a:solidFill>
                <a:schemeClr val="accent3">
                  <a:lumMod val="20000"/>
                  <a:lumOff val="80000"/>
                </a:schemeClr>
              </a:solidFill>
              <a:latin typeface="Montserrat Light" panose="00000400000000000000" pitchFamily="2" charset="0"/>
              <a:ea typeface="Calibri" panose="020F0502020204030204" pitchFamily="34" charset="0"/>
            </a:endParaRPr>
          </a:p>
          <a:p>
            <a:pPr marL="904875" indent="-228600">
              <a:lnSpc>
                <a:spcPct val="112000"/>
              </a:lnSpc>
              <a:spcAft>
                <a:spcPts val="66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Debera</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de crear 2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triggers</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minimamente</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682625" indent="-6350">
              <a:lnSpc>
                <a:spcPct val="112000"/>
              </a:lnSpc>
              <a:spcAft>
                <a:spcPts val="515"/>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Agregar un nuevo campo a la tabla PROYECTO.</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1149350" indent="-6350">
              <a:lnSpc>
                <a:spcPct val="112000"/>
              </a:lnSpc>
              <a:spcAft>
                <a:spcPts val="7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El campo debe llamarse </a:t>
            </a:r>
            <a:r>
              <a:rPr lang="es-MX" sz="900" b="1" dirty="0">
                <a:solidFill>
                  <a:schemeClr val="accent3">
                    <a:lumMod val="20000"/>
                    <a:lumOff val="80000"/>
                  </a:schemeClr>
                </a:solidFill>
                <a:effectLst/>
                <a:latin typeface="Montserrat Light" panose="00000400000000000000" pitchFamily="2" charset="0"/>
                <a:ea typeface="Calibri" panose="020F0502020204030204" pitchFamily="34" charset="0"/>
              </a:rPr>
              <a:t>ESTADO</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682625" indent="-6350">
              <a:lnSpc>
                <a:spcPct val="112000"/>
              </a:lnSpc>
              <a:spcAft>
                <a:spcPts val="51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Actualmente solo se tiene habilitados ciertos tipos de proyectos.</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1149350" indent="-6350">
              <a:lnSpc>
                <a:spcPct val="112000"/>
              </a:lnSpc>
              <a:spcAft>
                <a:spcPts val="46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EDUCACION, FORESTACION y CULTURA</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a:p>
            <a:pPr marL="904875" indent="-228600">
              <a:lnSpc>
                <a:spcPct val="145000"/>
              </a:lnSpc>
              <a:spcAft>
                <a:spcPts val="70"/>
              </a:spcAft>
            </a:pPr>
            <a:r>
              <a:rPr lang="es-MX" sz="900" dirty="0">
                <a:solidFill>
                  <a:schemeClr val="accent3">
                    <a:lumMod val="20000"/>
                    <a:lumOff val="80000"/>
                  </a:schemeClr>
                </a:solidFill>
                <a:effectLst/>
                <a:latin typeface="Montserrat Light" panose="00000400000000000000" pitchFamily="2" charset="0"/>
                <a:ea typeface="Arial" panose="020B060402020202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Si al hacer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insert</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o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update</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en el campo </a:t>
            </a:r>
            <a:r>
              <a:rPr lang="es-MX" sz="900" b="1" dirty="0" err="1">
                <a:solidFill>
                  <a:schemeClr val="accent3">
                    <a:lumMod val="20000"/>
                    <a:lumOff val="80000"/>
                  </a:schemeClr>
                </a:solidFill>
                <a:effectLst/>
                <a:latin typeface="Montserrat Light" panose="00000400000000000000" pitchFamily="2" charset="0"/>
                <a:ea typeface="Calibri" panose="020F0502020204030204" pitchFamily="34" charset="0"/>
              </a:rPr>
              <a:t>tipoProy</a:t>
            </a:r>
            <a:r>
              <a:rPr lang="es-MX" sz="900" b="1" dirty="0">
                <a:solidFill>
                  <a:schemeClr val="accent3">
                    <a:lumMod val="20000"/>
                    <a:lumOff val="80000"/>
                  </a:schemeClr>
                </a:solidFill>
                <a:effectLst/>
                <a:latin typeface="Montserrat Light" panose="00000400000000000000" pitchFamily="2" charset="0"/>
                <a:ea typeface="Calibri" panose="020F0502020204030204" pitchFamily="34" charset="0"/>
              </a:rPr>
              <a:t> </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llega los valores EDUCACION, FORESTACIÓN o CULTURA, en el campo ESTADO colocar el valor </a:t>
            </a:r>
            <a:r>
              <a:rPr lang="es-MX" sz="900" b="1" dirty="0">
                <a:solidFill>
                  <a:schemeClr val="accent3">
                    <a:lumMod val="20000"/>
                    <a:lumOff val="80000"/>
                  </a:schemeClr>
                </a:solidFill>
                <a:effectLst/>
                <a:latin typeface="Montserrat Light" panose="00000400000000000000" pitchFamily="2" charset="0"/>
                <a:ea typeface="Calibri" panose="020F0502020204030204" pitchFamily="34" charset="0"/>
              </a:rPr>
              <a:t>ACTIVO</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Sin embargo se </a:t>
            </a:r>
            <a:r>
              <a:rPr lang="es-MX" sz="900" dirty="0" err="1">
                <a:solidFill>
                  <a:schemeClr val="accent3">
                    <a:lumMod val="20000"/>
                    <a:lumOff val="80000"/>
                  </a:schemeClr>
                </a:solidFill>
                <a:effectLst/>
                <a:latin typeface="Montserrat Light" panose="00000400000000000000" pitchFamily="2" charset="0"/>
                <a:ea typeface="Calibri" panose="020F0502020204030204" pitchFamily="34" charset="0"/>
              </a:rPr>
              <a:t>llegat</a:t>
            </a:r>
            <a:r>
              <a:rPr lang="es-MX" sz="900" dirty="0">
                <a:solidFill>
                  <a:schemeClr val="accent3">
                    <a:lumMod val="20000"/>
                    <a:lumOff val="80000"/>
                  </a:schemeClr>
                </a:solidFill>
                <a:effectLst/>
                <a:latin typeface="Montserrat Light" panose="00000400000000000000" pitchFamily="2" charset="0"/>
                <a:ea typeface="Calibri" panose="020F0502020204030204" pitchFamily="34" charset="0"/>
              </a:rPr>
              <a:t> un tipo de proyecto distinto colocar </a:t>
            </a:r>
            <a:r>
              <a:rPr lang="es-MX" sz="900" b="1" dirty="0">
                <a:solidFill>
                  <a:schemeClr val="accent3">
                    <a:lumMod val="20000"/>
                    <a:lumOff val="80000"/>
                  </a:schemeClr>
                </a:solidFill>
                <a:effectLst/>
                <a:latin typeface="Montserrat Light" panose="00000400000000000000" pitchFamily="2" charset="0"/>
                <a:ea typeface="Calibri" panose="020F0502020204030204" pitchFamily="34" charset="0"/>
              </a:rPr>
              <a:t>INACTIVO</a:t>
            </a:r>
            <a:endParaRPr lang="en-US" sz="900" dirty="0">
              <a:solidFill>
                <a:schemeClr val="accent3">
                  <a:lumMod val="20000"/>
                  <a:lumOff val="80000"/>
                </a:schemeClr>
              </a:solidFill>
              <a:effectLst/>
              <a:latin typeface="Montserrat Light" panose="00000400000000000000" pitchFamily="2" charset="0"/>
              <a:ea typeface="Calibri" panose="020F0502020204030204" pitchFamily="34" charset="0"/>
            </a:endParaRPr>
          </a:p>
        </p:txBody>
      </p:sp>
      <p:sp>
        <p:nvSpPr>
          <p:cNvPr id="7" name="Rectangle 1">
            <a:extLst>
              <a:ext uri="{FF2B5EF4-FFF2-40B4-BE49-F238E27FC236}">
                <a16:creationId xmlns:a16="http://schemas.microsoft.com/office/drawing/2014/main" id="{2DA9312A-E008-4DE4-988A-95491EB9542F}"/>
              </a:ext>
            </a:extLst>
          </p:cNvPr>
          <p:cNvSpPr>
            <a:spLocks noChangeArrowheads="1"/>
          </p:cNvSpPr>
          <p:nvPr/>
        </p:nvSpPr>
        <p:spPr bwMode="auto">
          <a:xfrm>
            <a:off x="3643200" y="72704"/>
            <a:ext cx="2426400"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7832"/>
                </a:solidFill>
                <a:effectLst/>
                <a:latin typeface="Arial Unicode MS"/>
              </a:rPr>
              <a:t>alter table </a:t>
            </a:r>
            <a:r>
              <a:rPr kumimoji="0" lang="en-US" altLang="en-US" sz="800" b="0" i="0" u="none" strike="noStrike" cap="none" normalizeH="0" baseline="0">
                <a:ln>
                  <a:noFill/>
                </a:ln>
                <a:solidFill>
                  <a:srgbClr val="A9B7C6"/>
                </a:solidFill>
                <a:effectLst/>
                <a:latin typeface="Arial Unicode MS"/>
              </a:rPr>
              <a:t>proyecto </a:t>
            </a:r>
            <a:r>
              <a:rPr kumimoji="0" lang="en-US" altLang="en-US" sz="800" b="0" i="0" u="none" strike="noStrike" cap="none" normalizeH="0" baseline="0">
                <a:ln>
                  <a:noFill/>
                </a:ln>
                <a:solidFill>
                  <a:srgbClr val="CC7832"/>
                </a:solidFill>
                <a:effectLst/>
                <a:latin typeface="Arial Unicode MS"/>
              </a:rPr>
              <a:t>add column  </a:t>
            </a:r>
            <a:r>
              <a:rPr kumimoji="0" lang="en-US" altLang="en-US" sz="800" b="0" i="0" u="none" strike="noStrike" cap="none" normalizeH="0" baseline="0">
                <a:ln>
                  <a:noFill/>
                </a:ln>
                <a:solidFill>
                  <a:srgbClr val="9876AA"/>
                </a:solidFill>
                <a:effectLst/>
                <a:latin typeface="Arial Unicode MS"/>
              </a:rPr>
              <a:t>Estado </a:t>
            </a:r>
            <a:r>
              <a:rPr kumimoji="0" lang="en-US" altLang="en-US" sz="800" b="0" i="0" u="none" strike="noStrike" cap="none" normalizeH="0" baseline="0">
                <a:ln>
                  <a:noFill/>
                </a:ln>
                <a:solidFill>
                  <a:srgbClr val="CC7832"/>
                </a:solidFill>
                <a:effectLst/>
                <a:latin typeface="Arial Unicode MS"/>
              </a:rPr>
              <a:t>varchar</a:t>
            </a:r>
            <a:r>
              <a:rPr kumimoji="0" lang="en-US" altLang="en-US" sz="800" b="0" i="0" u="none" strike="noStrike" cap="none" normalizeH="0" baseline="0">
                <a:ln>
                  <a:noFill/>
                </a:ln>
                <a:solidFill>
                  <a:srgbClr val="A9B7C6"/>
                </a:solidFill>
                <a:effectLst/>
                <a:latin typeface="Arial Unicode MS"/>
              </a:rPr>
              <a:t>(</a:t>
            </a:r>
            <a:r>
              <a:rPr kumimoji="0" lang="en-US" altLang="en-US" sz="800" b="0" i="0" u="none" strike="noStrike" cap="none" normalizeH="0" baseline="0">
                <a:ln>
                  <a:noFill/>
                </a:ln>
                <a:solidFill>
                  <a:srgbClr val="6897BB"/>
                </a:solidFill>
                <a:effectLst/>
                <a:latin typeface="Arial Unicode MS"/>
              </a:rPr>
              <a:t>50</a:t>
            </a:r>
            <a:r>
              <a:rPr kumimoji="0" lang="en-US" altLang="en-US" sz="800" b="0" i="0" u="none" strike="noStrike" cap="none" normalizeH="0" baseline="0">
                <a:ln>
                  <a:noFill/>
                </a:ln>
                <a:solidFill>
                  <a:srgbClr val="A9B7C6"/>
                </a:solidFill>
                <a:effectLst/>
                <a:latin typeface="Arial Unicode MS"/>
              </a:rPr>
              <a:t>)</a:t>
            </a:r>
            <a:r>
              <a:rPr kumimoji="0" lang="en-US" altLang="en-US" sz="800" b="0" i="0" u="none" strike="noStrike" cap="none" normalizeH="0" baseline="0">
                <a:ln>
                  <a:noFill/>
                </a:ln>
                <a:solidFill>
                  <a:srgbClr val="CC7832"/>
                </a:solidFill>
                <a:effectLst/>
                <a:latin typeface="Arial Unicode MS"/>
              </a:rPr>
              <a:t>;</a:t>
            </a:r>
            <a:br>
              <a:rPr kumimoji="0" lang="en-US" altLang="en-US" sz="800" b="0" i="0" u="none" strike="noStrike" cap="none" normalizeH="0" baseline="0">
                <a:ln>
                  <a:noFill/>
                </a:ln>
                <a:solidFill>
                  <a:srgbClr val="CC7832"/>
                </a:solidFill>
                <a:effectLst/>
                <a:latin typeface="Arial Unicode MS"/>
              </a:rPr>
            </a:b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create or replace  trigger </a:t>
            </a:r>
            <a:r>
              <a:rPr kumimoji="0" lang="en-US" altLang="en-US" sz="800" b="0" i="0" u="none" strike="noStrike" cap="none" normalizeH="0" baseline="0">
                <a:ln>
                  <a:noFill/>
                </a:ln>
                <a:solidFill>
                  <a:srgbClr val="A9B7C6"/>
                </a:solidFill>
                <a:effectLst/>
                <a:latin typeface="Arial Unicode MS"/>
              </a:rPr>
              <a:t>Estado_Activo_Inactivo</a:t>
            </a:r>
            <a:br>
              <a:rPr kumimoji="0" lang="en-US" altLang="en-US" sz="800" b="0" i="0" u="none" strike="noStrike" cap="none" normalizeH="0" baseline="0">
                <a:ln>
                  <a:noFill/>
                </a:ln>
                <a:solidFill>
                  <a:srgbClr val="A9B7C6"/>
                </a:solidFill>
                <a:effectLst/>
                <a:latin typeface="Arial Unicode MS"/>
              </a:rPr>
            </a:br>
            <a:r>
              <a:rPr kumimoji="0" lang="en-US" altLang="en-US" sz="800" b="0" i="0" u="none" strike="noStrike" cap="none" normalizeH="0" baseline="0">
                <a:ln>
                  <a:noFill/>
                </a:ln>
                <a:solidFill>
                  <a:srgbClr val="A9B7C6"/>
                </a:solidFill>
                <a:effectLst/>
                <a:latin typeface="Arial Unicode MS"/>
              </a:rPr>
              <a:t>    </a:t>
            </a:r>
            <a:r>
              <a:rPr kumimoji="0" lang="en-US" altLang="en-US" sz="800" b="0" i="0" u="none" strike="noStrike" cap="none" normalizeH="0" baseline="0">
                <a:ln>
                  <a:noFill/>
                </a:ln>
                <a:solidFill>
                  <a:srgbClr val="CC7832"/>
                </a:solidFill>
                <a:effectLst/>
                <a:latin typeface="Arial Unicode MS"/>
              </a:rPr>
              <a:t>before insert</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on </a:t>
            </a:r>
            <a:r>
              <a:rPr kumimoji="0" lang="en-US" altLang="en-US" sz="800" b="0" i="0" u="none" strike="noStrike" cap="none" normalizeH="0" baseline="0">
                <a:ln>
                  <a:noFill/>
                </a:ln>
                <a:solidFill>
                  <a:srgbClr val="A9B7C6"/>
                </a:solidFill>
                <a:effectLst/>
                <a:latin typeface="Arial Unicode MS"/>
              </a:rPr>
              <a:t>proyecto</a:t>
            </a:r>
            <a:br>
              <a:rPr kumimoji="0" lang="en-US" altLang="en-US" sz="800" b="0" i="0" u="none" strike="noStrike" cap="none" normalizeH="0" baseline="0">
                <a:ln>
                  <a:noFill/>
                </a:ln>
                <a:solidFill>
                  <a:srgbClr val="A9B7C6"/>
                </a:solidFill>
                <a:effectLst/>
                <a:latin typeface="Arial Unicode MS"/>
              </a:rPr>
            </a:br>
            <a:r>
              <a:rPr kumimoji="0" lang="en-US" altLang="en-US" sz="800" b="0" i="0" u="none" strike="noStrike" cap="none" normalizeH="0" baseline="0">
                <a:ln>
                  <a:noFill/>
                </a:ln>
                <a:solidFill>
                  <a:srgbClr val="A9B7C6"/>
                </a:solidFill>
                <a:effectLst/>
                <a:latin typeface="Arial Unicode MS"/>
              </a:rPr>
              <a:t>    </a:t>
            </a:r>
            <a:r>
              <a:rPr kumimoji="0" lang="en-US" altLang="en-US" sz="800" b="0" i="0" u="none" strike="noStrike" cap="none" normalizeH="0" baseline="0">
                <a:ln>
                  <a:noFill/>
                </a:ln>
                <a:solidFill>
                  <a:srgbClr val="CC7832"/>
                </a:solidFill>
                <a:effectLst/>
                <a:latin typeface="Arial Unicode MS"/>
              </a:rPr>
              <a:t>for each row</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begin</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if</a:t>
            </a:r>
            <a:r>
              <a:rPr kumimoji="0" lang="en-US" altLang="en-US" sz="800" b="0" i="0" u="none" strike="noStrike" cap="none" normalizeH="0" baseline="0">
                <a:ln>
                  <a:noFill/>
                </a:ln>
                <a:solidFill>
                  <a:srgbClr val="A9B7C6"/>
                </a:solidFill>
                <a:effectLst/>
                <a:latin typeface="Arial Unicode MS"/>
              </a:rPr>
              <a:t>(new.</a:t>
            </a:r>
            <a:r>
              <a:rPr kumimoji="0" lang="en-US" altLang="en-US" sz="800" b="0" i="0" u="none" strike="noStrike" cap="none" normalizeH="0" baseline="0">
                <a:ln>
                  <a:noFill/>
                </a:ln>
                <a:solidFill>
                  <a:srgbClr val="9876AA"/>
                </a:solidFill>
                <a:effectLst/>
                <a:latin typeface="Arial Unicode MS"/>
              </a:rPr>
              <a:t>tipoProy </a:t>
            </a:r>
            <a:r>
              <a:rPr kumimoji="0" lang="en-US" altLang="en-US" sz="800" b="0" i="0" u="none" strike="noStrike" cap="none" normalizeH="0" baseline="0">
                <a:ln>
                  <a:noFill/>
                </a:ln>
                <a:solidFill>
                  <a:srgbClr val="CC7832"/>
                </a:solidFill>
                <a:effectLst/>
                <a:latin typeface="Arial Unicode MS"/>
              </a:rPr>
              <a:t>in</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a:t>
            </a:r>
            <a:r>
              <a:rPr kumimoji="0" lang="en-US" altLang="en-US" sz="800" b="0" i="0" u="none" strike="noStrike" cap="none" normalizeH="0" baseline="0">
                <a:ln>
                  <a:noFill/>
                </a:ln>
                <a:solidFill>
                  <a:srgbClr val="A9B7C6"/>
                </a:solidFill>
                <a:effectLst/>
                <a:latin typeface="Arial Unicode MS"/>
              </a:rPr>
              <a:t>(</a:t>
            </a:r>
            <a:r>
              <a:rPr kumimoji="0" lang="en-US" altLang="en-US" sz="800" b="0" i="0" u="none" strike="noStrike" cap="none" normalizeH="0" baseline="0">
                <a:ln>
                  <a:noFill/>
                </a:ln>
                <a:solidFill>
                  <a:srgbClr val="6A8759"/>
                </a:solidFill>
                <a:effectLst/>
                <a:latin typeface="Arial Unicode MS"/>
              </a:rPr>
              <a:t>'Educacion'</a:t>
            </a:r>
            <a:r>
              <a:rPr kumimoji="0" lang="en-US" altLang="en-US" sz="800" b="0" i="0" u="none" strike="noStrike" cap="none" normalizeH="0" baseline="0">
                <a:ln>
                  <a:noFill/>
                </a:ln>
                <a:solidFill>
                  <a:srgbClr val="CC7832"/>
                </a:solidFill>
                <a:effectLst/>
                <a:latin typeface="Arial Unicode MS"/>
              </a:rPr>
              <a:t>,</a:t>
            </a:r>
            <a:r>
              <a:rPr kumimoji="0" lang="en-US" altLang="en-US" sz="800" b="0" i="0" u="none" strike="noStrike" cap="none" normalizeH="0" baseline="0">
                <a:ln>
                  <a:noFill/>
                </a:ln>
                <a:solidFill>
                  <a:srgbClr val="6A8759"/>
                </a:solidFill>
                <a:effectLst/>
                <a:latin typeface="Arial Unicode MS"/>
              </a:rPr>
              <a:t>'Forestacion'</a:t>
            </a:r>
            <a:r>
              <a:rPr kumimoji="0" lang="en-US" altLang="en-US" sz="800" b="0" i="0" u="none" strike="noStrike" cap="none" normalizeH="0" baseline="0">
                <a:ln>
                  <a:noFill/>
                </a:ln>
                <a:solidFill>
                  <a:srgbClr val="CC7832"/>
                </a:solidFill>
                <a:effectLst/>
                <a:latin typeface="Arial Unicode MS"/>
              </a:rPr>
              <a:t>,</a:t>
            </a:r>
            <a:r>
              <a:rPr kumimoji="0" lang="en-US" altLang="en-US" sz="800" b="0" i="0" u="none" strike="noStrike" cap="none" normalizeH="0" baseline="0">
                <a:ln>
                  <a:noFill/>
                </a:ln>
                <a:solidFill>
                  <a:srgbClr val="6A8759"/>
                </a:solidFill>
                <a:effectLst/>
                <a:latin typeface="Arial Unicode MS"/>
              </a:rPr>
              <a:t>'Cultura'</a:t>
            </a:r>
            <a:r>
              <a:rPr kumimoji="0" lang="en-US" altLang="en-US" sz="800" b="0" i="0" u="none" strike="noStrike" cap="none" normalizeH="0" baseline="0">
                <a:ln>
                  <a:noFill/>
                </a:ln>
                <a:solidFill>
                  <a:srgbClr val="A9B7C6"/>
                </a:solidFill>
                <a:effectLst/>
                <a:latin typeface="Arial Unicode MS"/>
              </a:rPr>
              <a:t>)) </a:t>
            </a:r>
            <a:r>
              <a:rPr kumimoji="0" lang="en-US" altLang="en-US" sz="800" b="0" i="0" u="none" strike="noStrike" cap="none" normalizeH="0" baseline="0">
                <a:ln>
                  <a:noFill/>
                </a:ln>
                <a:solidFill>
                  <a:srgbClr val="CC7832"/>
                </a:solidFill>
                <a:effectLst/>
                <a:latin typeface="Arial Unicode MS"/>
              </a:rPr>
              <a:t>then</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set </a:t>
            </a:r>
            <a:r>
              <a:rPr kumimoji="0" lang="en-US" altLang="en-US" sz="800" b="0" i="0" u="none" strike="noStrike" cap="none" normalizeH="0" baseline="0">
                <a:ln>
                  <a:noFill/>
                </a:ln>
                <a:solidFill>
                  <a:srgbClr val="A9B7C6"/>
                </a:solidFill>
                <a:effectLst/>
                <a:latin typeface="Arial Unicode MS"/>
              </a:rPr>
              <a:t>new.</a:t>
            </a:r>
            <a:r>
              <a:rPr kumimoji="0" lang="en-US" altLang="en-US" sz="800" b="0" i="0" u="none" strike="noStrike" cap="none" normalizeH="0" baseline="0">
                <a:ln>
                  <a:noFill/>
                </a:ln>
                <a:solidFill>
                  <a:srgbClr val="9876AA"/>
                </a:solidFill>
                <a:effectLst/>
                <a:latin typeface="Arial Unicode MS"/>
              </a:rPr>
              <a:t>Estado </a:t>
            </a:r>
            <a:r>
              <a:rPr kumimoji="0" lang="en-US" altLang="en-US" sz="800" b="0" i="0" u="none" strike="noStrike" cap="none" normalizeH="0" baseline="0">
                <a:ln>
                  <a:noFill/>
                </a:ln>
                <a:solidFill>
                  <a:srgbClr val="A9B7C6"/>
                </a:solidFill>
                <a:effectLst/>
                <a:latin typeface="Arial Unicode MS"/>
              </a:rPr>
              <a:t>= </a:t>
            </a:r>
            <a:r>
              <a:rPr kumimoji="0" lang="en-US" altLang="en-US" sz="800" b="0" i="0" u="none" strike="noStrike" cap="none" normalizeH="0" baseline="0">
                <a:ln>
                  <a:noFill/>
                </a:ln>
                <a:solidFill>
                  <a:srgbClr val="6A8759"/>
                </a:solidFill>
                <a:effectLst/>
                <a:latin typeface="Arial Unicode MS"/>
              </a:rPr>
              <a:t>'Activo'</a:t>
            </a:r>
            <a:r>
              <a:rPr kumimoji="0" lang="en-US" altLang="en-US" sz="800" b="0" i="0" u="none" strike="noStrike" cap="none" normalizeH="0" baseline="0">
                <a:ln>
                  <a:noFill/>
                </a:ln>
                <a:solidFill>
                  <a:srgbClr val="CC7832"/>
                </a:solidFill>
                <a:effectLst/>
                <a:latin typeface="Arial Unicode MS"/>
              </a:rPr>
              <a:t>;</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else</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set </a:t>
            </a:r>
            <a:r>
              <a:rPr kumimoji="0" lang="en-US" altLang="en-US" sz="800" b="0" i="0" u="none" strike="noStrike" cap="none" normalizeH="0" baseline="0">
                <a:ln>
                  <a:noFill/>
                </a:ln>
                <a:solidFill>
                  <a:srgbClr val="A9B7C6"/>
                </a:solidFill>
                <a:effectLst/>
                <a:latin typeface="Arial Unicode MS"/>
              </a:rPr>
              <a:t>new.</a:t>
            </a:r>
            <a:r>
              <a:rPr kumimoji="0" lang="en-US" altLang="en-US" sz="800" b="0" i="0" u="none" strike="noStrike" cap="none" normalizeH="0" baseline="0">
                <a:ln>
                  <a:noFill/>
                </a:ln>
                <a:solidFill>
                  <a:srgbClr val="9876AA"/>
                </a:solidFill>
                <a:effectLst/>
                <a:latin typeface="Arial Unicode MS"/>
              </a:rPr>
              <a:t>Estado</a:t>
            </a:r>
            <a:r>
              <a:rPr kumimoji="0" lang="en-US" altLang="en-US" sz="800" b="0" i="0" u="none" strike="noStrike" cap="none" normalizeH="0" baseline="0">
                <a:ln>
                  <a:noFill/>
                </a:ln>
                <a:solidFill>
                  <a:srgbClr val="A9B7C6"/>
                </a:solidFill>
                <a:effectLst/>
                <a:latin typeface="Arial Unicode MS"/>
              </a:rPr>
              <a:t>=</a:t>
            </a:r>
            <a:r>
              <a:rPr kumimoji="0" lang="en-US" altLang="en-US" sz="800" b="0" i="0" u="none" strike="noStrike" cap="none" normalizeH="0" baseline="0">
                <a:ln>
                  <a:noFill/>
                </a:ln>
                <a:solidFill>
                  <a:srgbClr val="6A8759"/>
                </a:solidFill>
                <a:effectLst/>
                <a:latin typeface="Arial Unicode MS"/>
              </a:rPr>
              <a:t>'Inactivo'</a:t>
            </a:r>
            <a:r>
              <a:rPr kumimoji="0" lang="en-US" altLang="en-US" sz="800" b="0" i="0" u="none" strike="noStrike" cap="none" normalizeH="0" baseline="0">
                <a:ln>
                  <a:noFill/>
                </a:ln>
                <a:solidFill>
                  <a:srgbClr val="CC7832"/>
                </a:solidFill>
                <a:effectLst/>
                <a:latin typeface="Arial Unicode MS"/>
              </a:rPr>
              <a:t>;</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end if;</a:t>
            </a:r>
            <a:br>
              <a:rPr kumimoji="0" lang="en-US" altLang="en-US" sz="800" b="0" i="0" u="none" strike="noStrike" cap="none" normalizeH="0" baseline="0">
                <a:ln>
                  <a:noFill/>
                </a:ln>
                <a:solidFill>
                  <a:srgbClr val="CC7832"/>
                </a:solidFill>
                <a:effectLst/>
                <a:latin typeface="Arial Unicode MS"/>
              </a:rPr>
            </a:br>
            <a:r>
              <a:rPr kumimoji="0" lang="en-US" altLang="en-US" sz="800" b="0" i="0" u="none" strike="noStrike" cap="none" normalizeH="0" baseline="0">
                <a:ln>
                  <a:noFill/>
                </a:ln>
                <a:solidFill>
                  <a:srgbClr val="CC7832"/>
                </a:solidFill>
                <a:effectLst/>
                <a:latin typeface="Arial Unicode MS"/>
              </a:rPr>
              <a:t>    end;</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DA01A6D-3145-4C86-957D-F06E1A4CCD37}"/>
              </a:ext>
            </a:extLst>
          </p:cNvPr>
          <p:cNvSpPr>
            <a:spLocks noChangeArrowheads="1"/>
          </p:cNvSpPr>
          <p:nvPr/>
        </p:nvSpPr>
        <p:spPr bwMode="auto">
          <a:xfrm>
            <a:off x="6174000" y="43904"/>
            <a:ext cx="2527200"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Arial Unicode MS"/>
              </a:rPr>
              <a:t>create or replace  trigger </a:t>
            </a:r>
            <a:r>
              <a:rPr kumimoji="0" lang="en-US" altLang="en-US" sz="1000" b="0" i="0" u="none" strike="noStrike" cap="none" normalizeH="0" baseline="0">
                <a:ln>
                  <a:noFill/>
                </a:ln>
                <a:solidFill>
                  <a:srgbClr val="A9B7C6"/>
                </a:solidFill>
                <a:effectLst/>
                <a:latin typeface="Arial Unicode MS"/>
              </a:rPr>
              <a:t>Activo_Inactivo_update</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CC7832"/>
                </a:solidFill>
                <a:effectLst/>
                <a:latin typeface="Arial Unicode MS"/>
              </a:rPr>
              <a:t>before update</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on </a:t>
            </a:r>
            <a:r>
              <a:rPr kumimoji="0" lang="en-US" altLang="en-US" sz="1000" b="0" i="0" u="none" strike="noStrike" cap="none" normalizeH="0" baseline="0">
                <a:ln>
                  <a:noFill/>
                </a:ln>
                <a:solidFill>
                  <a:srgbClr val="A9B7C6"/>
                </a:solidFill>
                <a:effectLst/>
                <a:latin typeface="Arial Unicode MS"/>
              </a:rPr>
              <a:t>proyecto</a:t>
            </a:r>
            <a:br>
              <a:rPr kumimoji="0" lang="en-US" altLang="en-US" sz="1000" b="0" i="0" u="none" strike="noStrike" cap="none" normalizeH="0" baseline="0">
                <a:ln>
                  <a:noFill/>
                </a:ln>
                <a:solidFill>
                  <a:srgbClr val="A9B7C6"/>
                </a:solidFill>
                <a:effectLst/>
                <a:latin typeface="Arial Unicode MS"/>
              </a:rPr>
            </a:b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CC7832"/>
                </a:solidFill>
                <a:effectLst/>
                <a:latin typeface="Arial Unicode MS"/>
              </a:rPr>
              <a:t>for each row</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begin</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if</a:t>
            </a:r>
            <a:r>
              <a:rPr kumimoji="0" lang="en-US" altLang="en-US" sz="1000" b="0" i="0" u="none" strike="noStrike" cap="none" normalizeH="0" baseline="0">
                <a:ln>
                  <a:noFill/>
                </a:ln>
                <a:solidFill>
                  <a:srgbClr val="A9B7C6"/>
                </a:solidFill>
                <a:effectLst/>
                <a:latin typeface="Arial Unicode MS"/>
              </a:rPr>
              <a:t>(new.</a:t>
            </a:r>
            <a:r>
              <a:rPr kumimoji="0" lang="en-US" altLang="en-US" sz="1000" b="0" i="0" u="none" strike="noStrike" cap="none" normalizeH="0" baseline="0">
                <a:ln>
                  <a:noFill/>
                </a:ln>
                <a:solidFill>
                  <a:srgbClr val="9876AA"/>
                </a:solidFill>
                <a:effectLst/>
                <a:latin typeface="Arial Unicode MS"/>
              </a:rPr>
              <a:t>tipoProy </a:t>
            </a:r>
            <a:r>
              <a:rPr kumimoji="0" lang="en-US" altLang="en-US" sz="1000" b="0" i="0" u="none" strike="noStrike" cap="none" normalizeH="0" baseline="0">
                <a:ln>
                  <a:noFill/>
                </a:ln>
                <a:solidFill>
                  <a:srgbClr val="CC7832"/>
                </a:solidFill>
                <a:effectLst/>
                <a:latin typeface="Arial Unicode MS"/>
              </a:rPr>
              <a:t>in</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6A8759"/>
                </a:solidFill>
                <a:effectLst/>
                <a:latin typeface="Arial Unicode MS"/>
              </a:rPr>
              <a:t>'Educacion'</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'Forestacion'</a:t>
            </a:r>
            <a:r>
              <a:rPr kumimoji="0" lang="en-US" altLang="en-US" sz="1000" b="0" i="0" u="none" strike="noStrike" cap="none" normalizeH="0" baseline="0">
                <a:ln>
                  <a:noFill/>
                </a:ln>
                <a:solidFill>
                  <a:srgbClr val="CC7832"/>
                </a:solidFill>
                <a:effectLst/>
                <a:latin typeface="Arial Unicode MS"/>
              </a:rPr>
              <a:t>,</a:t>
            </a:r>
            <a:r>
              <a:rPr kumimoji="0" lang="en-US" altLang="en-US" sz="1000" b="0" i="0" u="none" strike="noStrike" cap="none" normalizeH="0" baseline="0">
                <a:ln>
                  <a:noFill/>
                </a:ln>
                <a:solidFill>
                  <a:srgbClr val="6A8759"/>
                </a:solidFill>
                <a:effectLst/>
                <a:latin typeface="Arial Unicode MS"/>
              </a:rPr>
              <a:t>'Cultura'</a:t>
            </a: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CC7832"/>
                </a:solidFill>
                <a:effectLst/>
                <a:latin typeface="Arial Unicode MS"/>
              </a:rPr>
              <a:t>then</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set </a:t>
            </a:r>
            <a:r>
              <a:rPr kumimoji="0" lang="en-US" altLang="en-US" sz="1000" b="0" i="0" u="none" strike="noStrike" cap="none" normalizeH="0" baseline="0">
                <a:ln>
                  <a:noFill/>
                </a:ln>
                <a:solidFill>
                  <a:srgbClr val="A9B7C6"/>
                </a:solidFill>
                <a:effectLst/>
                <a:latin typeface="Arial Unicode MS"/>
              </a:rPr>
              <a:t>new.</a:t>
            </a:r>
            <a:r>
              <a:rPr kumimoji="0" lang="en-US" altLang="en-US" sz="1000" b="0" i="0" u="none" strike="noStrike" cap="none" normalizeH="0" baseline="0">
                <a:ln>
                  <a:noFill/>
                </a:ln>
                <a:solidFill>
                  <a:srgbClr val="9876AA"/>
                </a:solidFill>
                <a:effectLst/>
                <a:latin typeface="Arial Unicode MS"/>
              </a:rPr>
              <a:t>Estado </a:t>
            </a:r>
            <a:r>
              <a:rPr kumimoji="0" lang="en-US" altLang="en-US" sz="1000" b="0" i="0" u="none" strike="noStrike" cap="none" normalizeH="0" baseline="0">
                <a:ln>
                  <a:noFill/>
                </a:ln>
                <a:solidFill>
                  <a:srgbClr val="A9B7C6"/>
                </a:solidFill>
                <a:effectLst/>
                <a:latin typeface="Arial Unicode MS"/>
              </a:rPr>
              <a:t>= </a:t>
            </a:r>
            <a:r>
              <a:rPr kumimoji="0" lang="en-US" altLang="en-US" sz="1000" b="0" i="0" u="none" strike="noStrike" cap="none" normalizeH="0" baseline="0">
                <a:ln>
                  <a:noFill/>
                </a:ln>
                <a:solidFill>
                  <a:srgbClr val="6A8759"/>
                </a:solidFill>
                <a:effectLst/>
                <a:latin typeface="Arial Unicode MS"/>
              </a:rPr>
              <a:t>'Activo'</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else</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set </a:t>
            </a:r>
            <a:r>
              <a:rPr kumimoji="0" lang="en-US" altLang="en-US" sz="1000" b="0" i="0" u="none" strike="noStrike" cap="none" normalizeH="0" baseline="0">
                <a:ln>
                  <a:noFill/>
                </a:ln>
                <a:solidFill>
                  <a:srgbClr val="A9B7C6"/>
                </a:solidFill>
                <a:effectLst/>
                <a:latin typeface="Arial Unicode MS"/>
              </a:rPr>
              <a:t>new.</a:t>
            </a:r>
            <a:r>
              <a:rPr kumimoji="0" lang="en-US" altLang="en-US" sz="1000" b="0" i="0" u="none" strike="noStrike" cap="none" normalizeH="0" baseline="0">
                <a:ln>
                  <a:noFill/>
                </a:ln>
                <a:solidFill>
                  <a:srgbClr val="9876AA"/>
                </a:solidFill>
                <a:effectLst/>
                <a:latin typeface="Arial Unicode MS"/>
              </a:rPr>
              <a:t>Estado</a:t>
            </a:r>
            <a:r>
              <a:rPr kumimoji="0" lang="en-US" altLang="en-US" sz="1000" b="0" i="0" u="none" strike="noStrike" cap="none" normalizeH="0" baseline="0">
                <a:ln>
                  <a:noFill/>
                </a:ln>
                <a:solidFill>
                  <a:srgbClr val="A9B7C6"/>
                </a:solidFill>
                <a:effectLst/>
                <a:latin typeface="Arial Unicode MS"/>
              </a:rPr>
              <a:t>=</a:t>
            </a:r>
            <a:r>
              <a:rPr kumimoji="0" lang="en-US" altLang="en-US" sz="1000" b="0" i="0" u="none" strike="noStrike" cap="none" normalizeH="0" baseline="0">
                <a:ln>
                  <a:noFill/>
                </a:ln>
                <a:solidFill>
                  <a:srgbClr val="6A8759"/>
                </a:solidFill>
                <a:effectLst/>
                <a:latin typeface="Arial Unicode MS"/>
              </a:rPr>
              <a:t>'Inactivo'</a:t>
            </a:r>
            <a:r>
              <a:rPr kumimoji="0" lang="en-US" altLang="en-US" sz="1000" b="0" i="0" u="none" strike="noStrike" cap="none" normalizeH="0" baseline="0">
                <a:ln>
                  <a:noFill/>
                </a:ln>
                <a:solidFill>
                  <a:srgbClr val="CC7832"/>
                </a:solidFill>
                <a:effectLst/>
                <a:latin typeface="Arial Unicode MS"/>
              </a:rPr>
              <a:t>;</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end if;</a:t>
            </a:r>
            <a:br>
              <a:rPr kumimoji="0" lang="en-US" altLang="en-US" sz="1000" b="0" i="0" u="none" strike="noStrike" cap="none" normalizeH="0" baseline="0">
                <a:ln>
                  <a:noFill/>
                </a:ln>
                <a:solidFill>
                  <a:srgbClr val="CC7832"/>
                </a:solidFill>
                <a:effectLst/>
                <a:latin typeface="Arial Unicode MS"/>
              </a:rPr>
            </a:br>
            <a:r>
              <a:rPr kumimoji="0" lang="en-US" altLang="en-US" sz="1000" b="0" i="0" u="none" strike="noStrike" cap="none" normalizeH="0" baseline="0">
                <a:ln>
                  <a:noFill/>
                </a:ln>
                <a:solidFill>
                  <a:srgbClr val="CC7832"/>
                </a:solidFill>
                <a:effectLst/>
                <a:latin typeface="Arial Unicode MS"/>
              </a:rPr>
              <a:t>    end;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DA44818-C361-4BCC-A011-CEFB2EC0B5A2}"/>
              </a:ext>
            </a:extLst>
          </p:cNvPr>
          <p:cNvSpPr>
            <a:spLocks noChangeArrowheads="1"/>
          </p:cNvSpPr>
          <p:nvPr/>
        </p:nvSpPr>
        <p:spPr bwMode="auto">
          <a:xfrm>
            <a:off x="6044400" y="2327746"/>
            <a:ext cx="2786400" cy="21698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Arial Unicode MS"/>
              </a:rPr>
              <a:t>insert into </a:t>
            </a:r>
            <a:r>
              <a:rPr kumimoji="0" lang="en-US" altLang="en-US" sz="900" b="0" i="0" u="none" strike="noStrike" cap="none" normalizeH="0" baseline="0" dirty="0" err="1">
                <a:ln>
                  <a:noFill/>
                </a:ln>
                <a:solidFill>
                  <a:srgbClr val="A9B7C6"/>
                </a:solidFill>
                <a:effectLst/>
                <a:latin typeface="Arial Unicode MS"/>
              </a:rPr>
              <a:t>proyecto</a:t>
            </a:r>
            <a:r>
              <a:rPr kumimoji="0" lang="en-US" altLang="en-US" sz="900" b="0" i="0" u="none" strike="noStrike" cap="none" normalizeH="0" baseline="0" dirty="0">
                <a:ln>
                  <a:noFill/>
                </a:ln>
                <a:solidFill>
                  <a:srgbClr val="A9B7C6"/>
                </a:solidFill>
                <a:effectLst/>
                <a:latin typeface="Arial Unicode MS"/>
              </a:rPr>
              <a:t> (</a:t>
            </a:r>
            <a:r>
              <a:rPr kumimoji="0" lang="en-US" altLang="en-US" sz="900" b="0" i="0" u="none" strike="noStrike" cap="none" normalizeH="0" baseline="0" dirty="0" err="1">
                <a:ln>
                  <a:noFill/>
                </a:ln>
                <a:solidFill>
                  <a:srgbClr val="9876AA"/>
                </a:solidFill>
                <a:effectLst/>
                <a:latin typeface="Arial Unicode MS"/>
              </a:rPr>
              <a:t>nombreProy</a:t>
            </a:r>
            <a:r>
              <a:rPr kumimoji="0" lang="en-US" altLang="en-US" sz="900" b="0" i="0" u="none" strike="noStrike" cap="none" normalizeH="0" baseline="0" dirty="0">
                <a:ln>
                  <a:noFill/>
                </a:ln>
                <a:solidFill>
                  <a:srgbClr val="CC7832"/>
                </a:solidFill>
                <a:effectLst/>
                <a:latin typeface="Arial Unicode MS"/>
              </a:rPr>
              <a:t>, </a:t>
            </a:r>
            <a:r>
              <a:rPr kumimoji="0" lang="en-US" altLang="en-US" sz="900" b="0" i="0" u="none" strike="noStrike" cap="none" normalizeH="0" baseline="0" dirty="0" err="1">
                <a:ln>
                  <a:noFill/>
                </a:ln>
                <a:solidFill>
                  <a:srgbClr val="9876AA"/>
                </a:solidFill>
                <a:effectLst/>
                <a:latin typeface="Arial Unicode MS"/>
              </a:rPr>
              <a:t>tipoProy</a:t>
            </a:r>
            <a:r>
              <a:rPr kumimoji="0" lang="en-US" altLang="en-US" sz="900" b="0" i="0" u="none" strike="noStrike" cap="none" normalizeH="0" baseline="0" dirty="0">
                <a:ln>
                  <a:noFill/>
                </a:ln>
                <a:solidFill>
                  <a:srgbClr val="A9B7C6"/>
                </a:solidFill>
                <a:effectLst/>
                <a:latin typeface="Arial Unicode MS"/>
              </a:rPr>
              <a:t>)</a:t>
            </a:r>
            <a:br>
              <a:rPr kumimoji="0" lang="en-US" altLang="en-US" sz="900" b="0" i="0" u="none" strike="noStrike" cap="none" normalizeH="0" baseline="0" dirty="0">
                <a:ln>
                  <a:noFill/>
                </a:ln>
                <a:solidFill>
                  <a:srgbClr val="A9B7C6"/>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VALUES </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Cortar</a:t>
            </a:r>
            <a:r>
              <a:rPr kumimoji="0" lang="en-US" altLang="en-US" sz="900" b="0" i="0" u="none" strike="noStrike" cap="none" normalizeH="0" baseline="0" dirty="0">
                <a:ln>
                  <a:noFill/>
                </a:ln>
                <a:solidFill>
                  <a:srgbClr val="6A8759"/>
                </a:solidFill>
                <a:effectLst/>
                <a:latin typeface="Arial Unicode MS"/>
              </a:rPr>
              <a:t> </a:t>
            </a:r>
            <a:r>
              <a:rPr kumimoji="0" lang="en-US" altLang="en-US" sz="900" b="0" i="0" u="none" strike="noStrike" cap="none" normalizeH="0" baseline="0" dirty="0" err="1">
                <a:ln>
                  <a:noFill/>
                </a:ln>
                <a:solidFill>
                  <a:srgbClr val="6A8759"/>
                </a:solidFill>
                <a:effectLst/>
                <a:latin typeface="Arial Unicode MS"/>
              </a:rPr>
              <a:t>Arboles</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a:ln>
                  <a:noFill/>
                </a:ln>
                <a:solidFill>
                  <a:srgbClr val="CC7832"/>
                </a:solidFill>
                <a:effectLst/>
                <a:latin typeface="Arial Unicode MS"/>
              </a:rPr>
              <a:t>,</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Forestacion</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CC7832"/>
                </a:solidFill>
                <a:effectLst/>
                <a:latin typeface="Arial Unicode MS"/>
              </a:rPr>
              <a:t>;</a:t>
            </a:r>
            <a:br>
              <a:rPr kumimoji="0" lang="en-US" altLang="en-US" sz="900" b="0" i="0" u="none" strike="noStrike" cap="none" normalizeH="0" baseline="0" dirty="0">
                <a:ln>
                  <a:noFill/>
                </a:ln>
                <a:solidFill>
                  <a:srgbClr val="CC7832"/>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insert into </a:t>
            </a:r>
            <a:r>
              <a:rPr kumimoji="0" lang="en-US" altLang="en-US" sz="900" b="0" i="0" u="none" strike="noStrike" cap="none" normalizeH="0" baseline="0" dirty="0" err="1">
                <a:ln>
                  <a:noFill/>
                </a:ln>
                <a:solidFill>
                  <a:srgbClr val="A9B7C6"/>
                </a:solidFill>
                <a:effectLst/>
                <a:latin typeface="Arial Unicode MS"/>
              </a:rPr>
              <a:t>proyecto</a:t>
            </a:r>
            <a:r>
              <a:rPr kumimoji="0" lang="en-US" altLang="en-US" sz="900" b="0" i="0" u="none" strike="noStrike" cap="none" normalizeH="0" baseline="0" dirty="0">
                <a:ln>
                  <a:noFill/>
                </a:ln>
                <a:solidFill>
                  <a:srgbClr val="A9B7C6"/>
                </a:solidFill>
                <a:effectLst/>
                <a:latin typeface="Arial Unicode MS"/>
              </a:rPr>
              <a:t> (</a:t>
            </a:r>
            <a:r>
              <a:rPr kumimoji="0" lang="en-US" altLang="en-US" sz="900" b="0" i="0" u="none" strike="noStrike" cap="none" normalizeH="0" baseline="0" dirty="0" err="1">
                <a:ln>
                  <a:noFill/>
                </a:ln>
                <a:solidFill>
                  <a:srgbClr val="9876AA"/>
                </a:solidFill>
                <a:effectLst/>
                <a:latin typeface="Arial Unicode MS"/>
              </a:rPr>
              <a:t>nombreProy</a:t>
            </a:r>
            <a:r>
              <a:rPr kumimoji="0" lang="en-US" altLang="en-US" sz="900" b="0" i="0" u="none" strike="noStrike" cap="none" normalizeH="0" baseline="0" dirty="0">
                <a:ln>
                  <a:noFill/>
                </a:ln>
                <a:solidFill>
                  <a:srgbClr val="CC7832"/>
                </a:solidFill>
                <a:effectLst/>
                <a:latin typeface="Arial Unicode MS"/>
              </a:rPr>
              <a:t>, </a:t>
            </a:r>
            <a:r>
              <a:rPr kumimoji="0" lang="en-US" altLang="en-US" sz="900" b="0" i="0" u="none" strike="noStrike" cap="none" normalizeH="0" baseline="0" dirty="0" err="1">
                <a:ln>
                  <a:noFill/>
                </a:ln>
                <a:solidFill>
                  <a:srgbClr val="9876AA"/>
                </a:solidFill>
                <a:effectLst/>
                <a:latin typeface="Arial Unicode MS"/>
              </a:rPr>
              <a:t>tipoProy</a:t>
            </a:r>
            <a:r>
              <a:rPr kumimoji="0" lang="en-US" altLang="en-US" sz="900" b="0" i="0" u="none" strike="noStrike" cap="none" normalizeH="0" baseline="0" dirty="0">
                <a:ln>
                  <a:noFill/>
                </a:ln>
                <a:solidFill>
                  <a:srgbClr val="A9B7C6"/>
                </a:solidFill>
                <a:effectLst/>
                <a:latin typeface="Arial Unicode MS"/>
              </a:rPr>
              <a:t>)</a:t>
            </a:r>
            <a:br>
              <a:rPr kumimoji="0" lang="en-US" altLang="en-US" sz="900" b="0" i="0" u="none" strike="noStrike" cap="none" normalizeH="0" baseline="0" dirty="0">
                <a:ln>
                  <a:noFill/>
                </a:ln>
                <a:solidFill>
                  <a:srgbClr val="A9B7C6"/>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VALUES </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Cortar</a:t>
            </a:r>
            <a:r>
              <a:rPr kumimoji="0" lang="en-US" altLang="en-US" sz="900" b="0" i="0" u="none" strike="noStrike" cap="none" normalizeH="0" baseline="0" dirty="0">
                <a:ln>
                  <a:noFill/>
                </a:ln>
                <a:solidFill>
                  <a:srgbClr val="6A8759"/>
                </a:solidFill>
                <a:effectLst/>
                <a:latin typeface="Arial Unicode MS"/>
              </a:rPr>
              <a:t> </a:t>
            </a:r>
            <a:r>
              <a:rPr kumimoji="0" lang="en-US" altLang="en-US" sz="900" b="0" i="0" u="none" strike="noStrike" cap="none" normalizeH="0" baseline="0" dirty="0" err="1">
                <a:ln>
                  <a:noFill/>
                </a:ln>
                <a:solidFill>
                  <a:srgbClr val="6A8759"/>
                </a:solidFill>
                <a:effectLst/>
                <a:latin typeface="Arial Unicode MS"/>
              </a:rPr>
              <a:t>Arboles</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a:ln>
                  <a:noFill/>
                </a:ln>
                <a:solidFill>
                  <a:srgbClr val="CC7832"/>
                </a:solidFill>
                <a:effectLst/>
                <a:latin typeface="Arial Unicode MS"/>
              </a:rPr>
              <a:t>,</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Venta</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CC7832"/>
                </a:solidFill>
                <a:effectLst/>
                <a:latin typeface="Arial Unicode MS"/>
              </a:rPr>
              <a:t>;</a:t>
            </a:r>
            <a:br>
              <a:rPr kumimoji="0" lang="en-US" altLang="en-US" sz="900" b="0" i="0" u="none" strike="noStrike" cap="none" normalizeH="0" baseline="0" dirty="0">
                <a:ln>
                  <a:noFill/>
                </a:ln>
                <a:solidFill>
                  <a:srgbClr val="CC7832"/>
                </a:solidFill>
                <a:effectLst/>
                <a:latin typeface="Arial Unicode MS"/>
              </a:rPr>
            </a:br>
            <a:br>
              <a:rPr kumimoji="0" lang="en-US" altLang="en-US" sz="900" b="0" i="0" u="none" strike="noStrike" cap="none" normalizeH="0" baseline="0" dirty="0">
                <a:ln>
                  <a:noFill/>
                </a:ln>
                <a:solidFill>
                  <a:srgbClr val="CC7832"/>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select </a:t>
            </a:r>
            <a:r>
              <a:rPr kumimoji="0" lang="en-US" altLang="en-US" sz="900" b="0" i="0" u="none" strike="noStrike" cap="none" normalizeH="0" baseline="0" dirty="0">
                <a:ln>
                  <a:noFill/>
                </a:ln>
                <a:solidFill>
                  <a:srgbClr val="FFC66D"/>
                </a:solidFill>
                <a:effectLst/>
                <a:latin typeface="Arial Unicode MS"/>
              </a:rPr>
              <a:t>* </a:t>
            </a:r>
            <a:r>
              <a:rPr kumimoji="0" lang="en-US" altLang="en-US" sz="900" b="0" i="0" u="none" strike="noStrike" cap="none" normalizeH="0" baseline="0" dirty="0">
                <a:ln>
                  <a:noFill/>
                </a:ln>
                <a:solidFill>
                  <a:srgbClr val="CC7832"/>
                </a:solidFill>
                <a:effectLst/>
                <a:latin typeface="Arial Unicode MS"/>
              </a:rPr>
              <a:t>from </a:t>
            </a:r>
            <a:r>
              <a:rPr kumimoji="0" lang="en-US" altLang="en-US" sz="900" b="0" i="0" u="none" strike="noStrike" cap="none" normalizeH="0" baseline="0" dirty="0" err="1">
                <a:ln>
                  <a:noFill/>
                </a:ln>
                <a:solidFill>
                  <a:srgbClr val="A9B7C6"/>
                </a:solidFill>
                <a:effectLst/>
                <a:latin typeface="Arial Unicode MS"/>
              </a:rPr>
              <a:t>proyecto</a:t>
            </a:r>
            <a:r>
              <a:rPr kumimoji="0" lang="en-US" altLang="en-US" sz="900" b="0" i="0" u="none" strike="noStrike" cap="none" normalizeH="0" baseline="0" dirty="0">
                <a:ln>
                  <a:noFill/>
                </a:ln>
                <a:solidFill>
                  <a:srgbClr val="CC7832"/>
                </a:solidFill>
                <a:effectLst/>
                <a:latin typeface="Arial Unicode MS"/>
              </a:rPr>
              <a:t>;</a:t>
            </a:r>
            <a:br>
              <a:rPr kumimoji="0" lang="en-US" altLang="en-US" sz="900" b="0" i="0" u="none" strike="noStrike" cap="none" normalizeH="0" baseline="0" dirty="0">
                <a:ln>
                  <a:noFill/>
                </a:ln>
                <a:solidFill>
                  <a:srgbClr val="CC7832"/>
                </a:solidFill>
                <a:effectLst/>
                <a:latin typeface="Arial Unicode MS"/>
              </a:rPr>
            </a:br>
            <a:br>
              <a:rPr kumimoji="0" lang="en-US" altLang="en-US" sz="900" b="0" i="0" u="none" strike="noStrike" cap="none" normalizeH="0" baseline="0" dirty="0">
                <a:ln>
                  <a:noFill/>
                </a:ln>
                <a:solidFill>
                  <a:srgbClr val="CC7832"/>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update </a:t>
            </a:r>
            <a:r>
              <a:rPr kumimoji="0" lang="en-US" altLang="en-US" sz="900" b="0" i="0" u="none" strike="noStrike" cap="none" normalizeH="0" baseline="0" dirty="0" err="1">
                <a:ln>
                  <a:noFill/>
                </a:ln>
                <a:solidFill>
                  <a:srgbClr val="A9B7C6"/>
                </a:solidFill>
                <a:effectLst/>
                <a:latin typeface="Arial Unicode MS"/>
              </a:rPr>
              <a:t>proyecto</a:t>
            </a:r>
            <a:br>
              <a:rPr kumimoji="0" lang="en-US" altLang="en-US" sz="900" b="0" i="0" u="none" strike="noStrike" cap="none" normalizeH="0" baseline="0" dirty="0">
                <a:ln>
                  <a:noFill/>
                </a:ln>
                <a:solidFill>
                  <a:srgbClr val="A9B7C6"/>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set </a:t>
            </a:r>
            <a:r>
              <a:rPr kumimoji="0" lang="en-US" altLang="en-US" sz="900" b="0" i="0" u="none" strike="noStrike" cap="none" normalizeH="0" baseline="0" dirty="0" err="1">
                <a:ln>
                  <a:noFill/>
                </a:ln>
                <a:solidFill>
                  <a:srgbClr val="9876AA"/>
                </a:solidFill>
                <a:effectLst/>
                <a:latin typeface="Arial Unicode MS"/>
              </a:rPr>
              <a:t>tipoProy</a:t>
            </a:r>
            <a:r>
              <a:rPr kumimoji="0" lang="en-US" altLang="en-US" sz="900" b="0" i="0" u="none" strike="noStrike" cap="none" normalizeH="0" baseline="0" dirty="0">
                <a:ln>
                  <a:noFill/>
                </a:ln>
                <a:solidFill>
                  <a:srgbClr val="9876AA"/>
                </a:solidFill>
                <a:effectLst/>
                <a:latin typeface="Arial Unicode MS"/>
              </a:rPr>
              <a:t> </a:t>
            </a:r>
            <a:r>
              <a:rPr kumimoji="0" lang="en-US" altLang="en-US" sz="900" b="0" i="0" u="none" strike="noStrike" cap="none" normalizeH="0" baseline="0" dirty="0">
                <a:ln>
                  <a:noFill/>
                </a:ln>
                <a:solidFill>
                  <a:srgbClr val="A9B7C6"/>
                </a:solidFill>
                <a:effectLst/>
                <a:latin typeface="Arial Unicode MS"/>
              </a:rPr>
              <a:t>= </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estudio</a:t>
            </a:r>
            <a:r>
              <a:rPr kumimoji="0" lang="en-US" altLang="en-US" sz="900" b="0" i="0" u="none" strike="noStrike" cap="none" normalizeH="0" baseline="0" dirty="0">
                <a:ln>
                  <a:noFill/>
                </a:ln>
                <a:solidFill>
                  <a:srgbClr val="6A8759"/>
                </a:solidFill>
                <a:effectLst/>
                <a:latin typeface="Arial Unicode MS"/>
              </a:rPr>
              <a:t>'</a:t>
            </a:r>
            <a:br>
              <a:rPr kumimoji="0" lang="en-US" altLang="en-US" sz="900" b="0" i="0" u="none" strike="noStrike" cap="none" normalizeH="0" baseline="0" dirty="0">
                <a:ln>
                  <a:noFill/>
                </a:ln>
                <a:solidFill>
                  <a:srgbClr val="6A8759"/>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where </a:t>
            </a:r>
            <a:r>
              <a:rPr kumimoji="0" lang="en-US" altLang="en-US" sz="900" b="0" i="0" u="none" strike="noStrike" cap="none" normalizeH="0" baseline="0" dirty="0" err="1">
                <a:ln>
                  <a:noFill/>
                </a:ln>
                <a:solidFill>
                  <a:srgbClr val="9876AA"/>
                </a:solidFill>
                <a:effectLst/>
                <a:latin typeface="Arial Unicode MS"/>
              </a:rPr>
              <a:t>id_proy</a:t>
            </a:r>
            <a:r>
              <a:rPr kumimoji="0" lang="en-US" altLang="en-US" sz="900" b="0" i="0" u="none" strike="noStrike" cap="none" normalizeH="0" baseline="0" dirty="0">
                <a:ln>
                  <a:noFill/>
                </a:ln>
                <a:solidFill>
                  <a:srgbClr val="9876AA"/>
                </a:solidFill>
                <a:effectLst/>
                <a:latin typeface="Arial Unicode MS"/>
              </a:rPr>
              <a:t> </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6897BB"/>
                </a:solidFill>
                <a:effectLst/>
                <a:latin typeface="Arial Unicode MS"/>
              </a:rPr>
              <a:t>2</a:t>
            </a:r>
            <a:r>
              <a:rPr kumimoji="0" lang="en-US" altLang="en-US" sz="900" b="0" i="0" u="none" strike="noStrike" cap="none" normalizeH="0" baseline="0" dirty="0">
                <a:ln>
                  <a:noFill/>
                </a:ln>
                <a:solidFill>
                  <a:srgbClr val="CC7832"/>
                </a:solidFill>
                <a:effectLst/>
                <a:latin typeface="Arial Unicode MS"/>
              </a:rPr>
              <a:t>;</a:t>
            </a:r>
            <a:br>
              <a:rPr kumimoji="0" lang="en-US" altLang="en-US" sz="900" b="0" i="0" u="none" strike="noStrike" cap="none" normalizeH="0" baseline="0" dirty="0">
                <a:ln>
                  <a:noFill/>
                </a:ln>
                <a:solidFill>
                  <a:srgbClr val="CC7832"/>
                </a:solidFill>
                <a:effectLst/>
                <a:latin typeface="Arial Unicode MS"/>
              </a:rPr>
            </a:br>
            <a:br>
              <a:rPr kumimoji="0" lang="en-US" altLang="en-US" sz="900" b="0" i="0" u="none" strike="noStrike" cap="none" normalizeH="0" baseline="0" dirty="0">
                <a:ln>
                  <a:noFill/>
                </a:ln>
                <a:solidFill>
                  <a:srgbClr val="CC7832"/>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update </a:t>
            </a:r>
            <a:r>
              <a:rPr kumimoji="0" lang="en-US" altLang="en-US" sz="900" b="0" i="0" u="none" strike="noStrike" cap="none" normalizeH="0" baseline="0" dirty="0" err="1">
                <a:ln>
                  <a:noFill/>
                </a:ln>
                <a:solidFill>
                  <a:srgbClr val="A9B7C6"/>
                </a:solidFill>
                <a:effectLst/>
                <a:latin typeface="Arial Unicode MS"/>
              </a:rPr>
              <a:t>proyecto</a:t>
            </a:r>
            <a:br>
              <a:rPr kumimoji="0" lang="en-US" altLang="en-US" sz="900" b="0" i="0" u="none" strike="noStrike" cap="none" normalizeH="0" baseline="0" dirty="0">
                <a:ln>
                  <a:noFill/>
                </a:ln>
                <a:solidFill>
                  <a:srgbClr val="A9B7C6"/>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set </a:t>
            </a:r>
            <a:r>
              <a:rPr kumimoji="0" lang="en-US" altLang="en-US" sz="900" b="0" i="0" u="none" strike="noStrike" cap="none" normalizeH="0" baseline="0" dirty="0" err="1">
                <a:ln>
                  <a:noFill/>
                </a:ln>
                <a:solidFill>
                  <a:srgbClr val="9876AA"/>
                </a:solidFill>
                <a:effectLst/>
                <a:latin typeface="Arial Unicode MS"/>
              </a:rPr>
              <a:t>tipoProy</a:t>
            </a:r>
            <a:r>
              <a:rPr kumimoji="0" lang="en-US" altLang="en-US" sz="900" b="0" i="0" u="none" strike="noStrike" cap="none" normalizeH="0" baseline="0" dirty="0">
                <a:ln>
                  <a:noFill/>
                </a:ln>
                <a:solidFill>
                  <a:srgbClr val="9876AA"/>
                </a:solidFill>
                <a:effectLst/>
                <a:latin typeface="Arial Unicode MS"/>
              </a:rPr>
              <a:t> </a:t>
            </a:r>
            <a:r>
              <a:rPr kumimoji="0" lang="en-US" altLang="en-US" sz="900" b="0" i="0" u="none" strike="noStrike" cap="none" normalizeH="0" baseline="0" dirty="0">
                <a:ln>
                  <a:noFill/>
                </a:ln>
                <a:solidFill>
                  <a:srgbClr val="A9B7C6"/>
                </a:solidFill>
                <a:effectLst/>
                <a:latin typeface="Arial Unicode MS"/>
              </a:rPr>
              <a:t>= </a:t>
            </a:r>
            <a:r>
              <a:rPr kumimoji="0" lang="en-US" altLang="en-US" sz="900" b="0" i="0" u="none" strike="noStrike" cap="none" normalizeH="0" baseline="0" dirty="0">
                <a:ln>
                  <a:noFill/>
                </a:ln>
                <a:solidFill>
                  <a:srgbClr val="6A8759"/>
                </a:solidFill>
                <a:effectLst/>
                <a:latin typeface="Arial Unicode MS"/>
              </a:rPr>
              <a:t>'</a:t>
            </a:r>
            <a:r>
              <a:rPr kumimoji="0" lang="en-US" altLang="en-US" sz="900" b="0" i="0" u="none" strike="noStrike" cap="none" normalizeH="0" baseline="0" dirty="0" err="1">
                <a:ln>
                  <a:noFill/>
                </a:ln>
                <a:solidFill>
                  <a:srgbClr val="6A8759"/>
                </a:solidFill>
                <a:effectLst/>
                <a:latin typeface="Arial Unicode MS"/>
              </a:rPr>
              <a:t>tecno</a:t>
            </a:r>
            <a:r>
              <a:rPr kumimoji="0" lang="en-US" altLang="en-US" sz="900" b="0" i="0" u="none" strike="noStrike" cap="none" normalizeH="0" baseline="0" dirty="0">
                <a:ln>
                  <a:noFill/>
                </a:ln>
                <a:solidFill>
                  <a:srgbClr val="6A8759"/>
                </a:solidFill>
                <a:effectLst/>
                <a:latin typeface="Arial Unicode MS"/>
              </a:rPr>
              <a:t>'</a:t>
            </a:r>
            <a:br>
              <a:rPr kumimoji="0" lang="en-US" altLang="en-US" sz="900" b="0" i="0" u="none" strike="noStrike" cap="none" normalizeH="0" baseline="0" dirty="0">
                <a:ln>
                  <a:noFill/>
                </a:ln>
                <a:solidFill>
                  <a:srgbClr val="6A8759"/>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where </a:t>
            </a:r>
            <a:r>
              <a:rPr kumimoji="0" lang="en-US" altLang="en-US" sz="900" b="0" i="0" u="none" strike="noStrike" cap="none" normalizeH="0" baseline="0" dirty="0" err="1">
                <a:ln>
                  <a:noFill/>
                </a:ln>
                <a:solidFill>
                  <a:srgbClr val="9876AA"/>
                </a:solidFill>
                <a:effectLst/>
                <a:latin typeface="Arial Unicode MS"/>
              </a:rPr>
              <a:t>id_proy</a:t>
            </a:r>
            <a:r>
              <a:rPr kumimoji="0" lang="en-US" altLang="en-US" sz="900" b="0" i="0" u="none" strike="noStrike" cap="none" normalizeH="0" baseline="0" dirty="0">
                <a:ln>
                  <a:noFill/>
                </a:ln>
                <a:solidFill>
                  <a:srgbClr val="9876AA"/>
                </a:solidFill>
                <a:effectLst/>
                <a:latin typeface="Arial Unicode MS"/>
              </a:rPr>
              <a:t> </a:t>
            </a:r>
            <a:r>
              <a:rPr kumimoji="0" lang="en-US" altLang="en-US" sz="900" b="0" i="0" u="none" strike="noStrike" cap="none" normalizeH="0" baseline="0" dirty="0">
                <a:ln>
                  <a:noFill/>
                </a:ln>
                <a:solidFill>
                  <a:srgbClr val="A9B7C6"/>
                </a:solidFill>
                <a:effectLst/>
                <a:latin typeface="Arial Unicode MS"/>
              </a:rPr>
              <a:t>=</a:t>
            </a:r>
            <a:r>
              <a:rPr kumimoji="0" lang="en-US" altLang="en-US" sz="900" b="0" i="0" u="none" strike="noStrike" cap="none" normalizeH="0" baseline="0" dirty="0">
                <a:ln>
                  <a:noFill/>
                </a:ln>
                <a:solidFill>
                  <a:srgbClr val="6897BB"/>
                </a:solidFill>
                <a:effectLst/>
                <a:latin typeface="Arial Unicode MS"/>
              </a:rPr>
              <a:t>1</a:t>
            </a:r>
            <a:r>
              <a:rPr kumimoji="0" lang="en-US" altLang="en-US" sz="900" b="0" i="0" u="none" strike="noStrike" cap="none" normalizeH="0" baseline="0" dirty="0">
                <a:ln>
                  <a:noFill/>
                </a:ln>
                <a:solidFill>
                  <a:srgbClr val="CC7832"/>
                </a:solidFill>
                <a:effectLst/>
                <a:latin typeface="Arial Unicode MS"/>
              </a:rPr>
              <a:t>;</a:t>
            </a:r>
            <a:br>
              <a:rPr kumimoji="0" lang="en-US" altLang="en-US" sz="900" b="0" i="0" u="none" strike="noStrike" cap="none" normalizeH="0" baseline="0" dirty="0">
                <a:ln>
                  <a:noFill/>
                </a:ln>
                <a:solidFill>
                  <a:srgbClr val="CC7832"/>
                </a:solidFill>
                <a:effectLst/>
                <a:latin typeface="Arial Unicode MS"/>
              </a:rPr>
            </a:br>
            <a:r>
              <a:rPr kumimoji="0" lang="en-US" altLang="en-US" sz="900" b="0" i="0" u="none" strike="noStrike" cap="none" normalizeH="0" baseline="0" dirty="0">
                <a:ln>
                  <a:noFill/>
                </a:ln>
                <a:solidFill>
                  <a:srgbClr val="CC7832"/>
                </a:solidFill>
                <a:effectLst/>
                <a:latin typeface="Arial Unicode MS"/>
              </a:rPr>
              <a:t>select </a:t>
            </a:r>
            <a:r>
              <a:rPr kumimoji="0" lang="en-US" altLang="en-US" sz="900" b="0" i="0" u="none" strike="noStrike" cap="none" normalizeH="0" baseline="0" dirty="0">
                <a:ln>
                  <a:noFill/>
                </a:ln>
                <a:solidFill>
                  <a:srgbClr val="FFC66D"/>
                </a:solidFill>
                <a:effectLst/>
                <a:latin typeface="Arial Unicode MS"/>
              </a:rPr>
              <a:t>* </a:t>
            </a:r>
            <a:r>
              <a:rPr kumimoji="0" lang="en-US" altLang="en-US" sz="900" b="0" i="0" u="none" strike="noStrike" cap="none" normalizeH="0" baseline="0" dirty="0">
                <a:ln>
                  <a:noFill/>
                </a:ln>
                <a:solidFill>
                  <a:srgbClr val="CC7832"/>
                </a:solidFill>
                <a:effectLst/>
                <a:latin typeface="Arial Unicode MS"/>
              </a:rPr>
              <a:t>from </a:t>
            </a:r>
            <a:r>
              <a:rPr kumimoji="0" lang="en-US" altLang="en-US" sz="900" b="0" i="0" u="none" strike="noStrike" cap="none" normalizeH="0" baseline="0" dirty="0" err="1">
                <a:ln>
                  <a:noFill/>
                </a:ln>
                <a:solidFill>
                  <a:srgbClr val="A9B7C6"/>
                </a:solidFill>
                <a:effectLst/>
                <a:latin typeface="Arial Unicode MS"/>
              </a:rPr>
              <a:t>proyecto</a:t>
            </a:r>
            <a:r>
              <a:rPr kumimoji="0" lang="en-US" altLang="en-US" sz="900" b="0" i="0" u="none" strike="noStrike" cap="none" normalizeH="0" baseline="0" dirty="0">
                <a:ln>
                  <a:noFill/>
                </a:ln>
                <a:solidFill>
                  <a:srgbClr val="CC7832"/>
                </a:solidFill>
                <a:effectLst/>
                <a:latin typeface="Arial Unicode MS"/>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2" name="Imagen 11">
            <a:extLst>
              <a:ext uri="{FF2B5EF4-FFF2-40B4-BE49-F238E27FC236}">
                <a16:creationId xmlns:a16="http://schemas.microsoft.com/office/drawing/2014/main" id="{11E2121E-4EB7-47FC-AC88-3A1F4E54238E}"/>
              </a:ext>
            </a:extLst>
          </p:cNvPr>
          <p:cNvPicPr>
            <a:picLocks noChangeAspect="1"/>
          </p:cNvPicPr>
          <p:nvPr/>
        </p:nvPicPr>
        <p:blipFill>
          <a:blip r:embed="rId4"/>
          <a:stretch>
            <a:fillRect/>
          </a:stretch>
        </p:blipFill>
        <p:spPr>
          <a:xfrm>
            <a:off x="345600" y="3412658"/>
            <a:ext cx="5662151" cy="1303133"/>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0</TotalTime>
  <Words>2834</Words>
  <Application>Microsoft Office PowerPoint</Application>
  <PresentationFormat>Presentación en pantalla (16:9)</PresentationFormat>
  <Paragraphs>93</Paragraphs>
  <Slides>13</Slides>
  <Notes>13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13</vt:i4>
      </vt:variant>
    </vt:vector>
  </HeadingPairs>
  <TitlesOfParts>
    <vt:vector size="22" baseType="lpstr">
      <vt:lpstr>Montserrat Light</vt:lpstr>
      <vt:lpstr>Arial Unicode MS</vt:lpstr>
      <vt:lpstr>Montserrat ExtraLight</vt:lpstr>
      <vt:lpstr>Montserrat ExtraBold</vt:lpstr>
      <vt:lpstr>Montserrat</vt:lpstr>
      <vt:lpstr>Arial</vt:lpstr>
      <vt:lpstr>Calibri</vt:lpstr>
      <vt:lpstr>Roboto Light</vt:lpstr>
      <vt:lpstr>Futuristic Background by Slidesgo</vt:lpstr>
      <vt:lpstr>BASE DE DATOS II</vt:lpstr>
      <vt:lpstr>MANEJO DE CONCEPTOS</vt:lpstr>
      <vt:lpstr>MANEJO DE CONCEPTOS</vt:lpstr>
      <vt:lpstr>Presentación de PowerPoint</vt:lpstr>
      <vt:lpstr>Presentación de PowerPoint</vt:lpstr>
      <vt:lpstr>PARTE PRACTICA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II</dc:title>
  <dc:creator>carlos daniel flores paucara</dc:creator>
  <cp:lastModifiedBy>carlos daniel flores paucara</cp:lastModifiedBy>
  <cp:revision>1</cp:revision>
  <dcterms:created xsi:type="dcterms:W3CDTF">2023-06-08T04:04:15Z</dcterms:created>
  <dcterms:modified xsi:type="dcterms:W3CDTF">2023-06-08T04:04:49Z</dcterms:modified>
</cp:coreProperties>
</file>